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ls" ContentType="application/vnd.ms-exce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5" r:id="rId18"/>
    <p:sldId id="273" r:id="rId19"/>
  </p:sldIdLst>
  <p:sldSz cx="9144000" cy="6858000" type="screen4x3"/>
  <p:notesSz cx="6858000" cy="914400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390" y="-8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image" Target="../media/image1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fld id="{6C2898F7-0D76-4880-98FC-7BCBC0F5290D}" type="slidenum">
              <a:rPr lang="pl-PL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l-PL"/>
          </a:p>
        </p:txBody>
      </p:sp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0" y="0"/>
            <a:ext cx="29718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l-PL"/>
          </a:p>
        </p:txBody>
      </p:sp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3884613" y="0"/>
            <a:ext cx="29718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l-PL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053" name="Rectangle 5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pl-PL" smtClean="0"/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0" y="8683625"/>
            <a:ext cx="29718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l-PL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fld id="{16459D08-B3CB-4CF0-858D-70CFBECB1F6A}" type="slidenum">
              <a:rPr lang="pl-PL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10E828A-1237-4872-959F-25E7009014D7}" type="slidenum">
              <a:rPr lang="pl-PL"/>
              <a:pPr/>
              <a:t>1</a:t>
            </a:fld>
            <a:endParaRPr lang="pl-PL"/>
          </a:p>
        </p:txBody>
      </p:sp>
      <p:sp>
        <p:nvSpPr>
          <p:cNvPr id="2150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468DEF8-FDD0-4794-A700-FFCC95DA49AC}" type="slidenum">
              <a:rPr lang="pl-PL"/>
              <a:pPr/>
              <a:t>2</a:t>
            </a:fld>
            <a:endParaRPr lang="pl-PL"/>
          </a:p>
        </p:txBody>
      </p:sp>
      <p:sp>
        <p:nvSpPr>
          <p:cNvPr id="2252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AE984B5-0669-4C36-8495-46213050E7EC}" type="slidenum">
              <a:rPr lang="pl-PL"/>
              <a:pPr/>
              <a:t>3</a:t>
            </a:fld>
            <a:endParaRPr lang="pl-PL"/>
          </a:p>
        </p:txBody>
      </p:sp>
      <p:sp>
        <p:nvSpPr>
          <p:cNvPr id="2355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547D546-FB71-489B-9EC2-4D25AC390B2D}" type="slidenum">
              <a:rPr lang="pl-PL"/>
              <a:pPr/>
              <a:t>4</a:t>
            </a:fld>
            <a:endParaRPr lang="pl-PL"/>
          </a:p>
        </p:txBody>
      </p:sp>
      <p:sp>
        <p:nvSpPr>
          <p:cNvPr id="2457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45985EC-E80A-4DAC-9753-FD325D99F328}" type="slidenum">
              <a:rPr lang="pl-PL"/>
              <a:pPr/>
              <a:t>5</a:t>
            </a:fld>
            <a:endParaRPr lang="pl-PL"/>
          </a:p>
        </p:txBody>
      </p:sp>
      <p:sp>
        <p:nvSpPr>
          <p:cNvPr id="2560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C0B5FC7-0E41-4F85-AB2F-403C36F315E1}" type="slidenum">
              <a:rPr lang="pl-PL"/>
              <a:pPr/>
              <a:t>6</a:t>
            </a:fld>
            <a:endParaRPr lang="pl-PL"/>
          </a:p>
        </p:txBody>
      </p:sp>
      <p:sp>
        <p:nvSpPr>
          <p:cNvPr id="2662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9FA2613-3012-4997-A6D1-D74D7B3B4705}" type="slidenum">
              <a:rPr lang="pl-PL"/>
              <a:pPr/>
              <a:t>7</a:t>
            </a:fld>
            <a:endParaRPr lang="pl-PL"/>
          </a:p>
        </p:txBody>
      </p:sp>
      <p:sp>
        <p:nvSpPr>
          <p:cNvPr id="2764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B282BD8-F260-4954-BFEF-AB8B23BE1868}" type="slidenum">
              <a:rPr lang="pl-PL"/>
              <a:pPr/>
              <a:t>8</a:t>
            </a:fld>
            <a:endParaRPr lang="pl-PL"/>
          </a:p>
        </p:txBody>
      </p:sp>
      <p:sp>
        <p:nvSpPr>
          <p:cNvPr id="2867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A844FC8-DE4D-452F-8513-D9A1AED8DF84}" type="slidenum">
              <a:rPr lang="pl-PL"/>
              <a:pPr/>
              <a:t>9</a:t>
            </a:fld>
            <a:endParaRPr lang="pl-PL"/>
          </a:p>
        </p:txBody>
      </p:sp>
      <p:sp>
        <p:nvSpPr>
          <p:cNvPr id="2969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7C70BFA-1E36-4DDE-8AF9-D68FFC0A2E8A}" type="slidenum">
              <a:rPr lang="pl-PL"/>
              <a:pPr/>
              <a:t>10</a:t>
            </a:fld>
            <a:endParaRPr lang="pl-PL"/>
          </a:p>
        </p:txBody>
      </p:sp>
      <p:sp>
        <p:nvSpPr>
          <p:cNvPr id="3072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052AC47-88AF-4E89-AAA0-95692527F041}" type="slidenum">
              <a:rPr lang="pl-PL"/>
              <a:pPr/>
              <a:t>11</a:t>
            </a:fld>
            <a:endParaRPr lang="pl-PL"/>
          </a:p>
        </p:txBody>
      </p:sp>
      <p:sp>
        <p:nvSpPr>
          <p:cNvPr id="3174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4874573-7D2C-4140-8A15-452F10332D6B}" type="slidenum">
              <a:rPr lang="pl-PL"/>
              <a:pPr/>
              <a:t>12</a:t>
            </a:fld>
            <a:endParaRPr lang="pl-PL"/>
          </a:p>
        </p:txBody>
      </p:sp>
      <p:sp>
        <p:nvSpPr>
          <p:cNvPr id="3276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A82FDF9-685C-44E9-93F5-A7D4C6B55580}" type="slidenum">
              <a:rPr lang="pl-PL"/>
              <a:pPr/>
              <a:t>13</a:t>
            </a:fld>
            <a:endParaRPr lang="pl-PL"/>
          </a:p>
        </p:txBody>
      </p:sp>
      <p:sp>
        <p:nvSpPr>
          <p:cNvPr id="3379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6C1BD6A-7848-43D4-990A-5221C3E66CB1}" type="slidenum">
              <a:rPr lang="pl-PL"/>
              <a:pPr/>
              <a:t>14</a:t>
            </a:fld>
            <a:endParaRPr lang="pl-PL"/>
          </a:p>
        </p:txBody>
      </p:sp>
      <p:sp>
        <p:nvSpPr>
          <p:cNvPr id="3481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B1E08BA-1B7D-4FB1-918D-B6D7DC540FD6}" type="slidenum">
              <a:rPr lang="pl-PL"/>
              <a:pPr/>
              <a:t>15</a:t>
            </a:fld>
            <a:endParaRPr lang="pl-PL"/>
          </a:p>
        </p:txBody>
      </p:sp>
      <p:sp>
        <p:nvSpPr>
          <p:cNvPr id="3584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70F74E8-1D7C-4A2D-A0E4-9456A61D66D5}" type="slidenum">
              <a:rPr lang="pl-PL"/>
              <a:pPr/>
              <a:t>16</a:t>
            </a:fld>
            <a:endParaRPr lang="pl-PL"/>
          </a:p>
        </p:txBody>
      </p:sp>
      <p:sp>
        <p:nvSpPr>
          <p:cNvPr id="3686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AC84F30-35F0-45BE-BED3-FE54E4070A48}" type="slidenum">
              <a:rPr lang="pl-PL"/>
              <a:pPr/>
              <a:t>18</a:t>
            </a:fld>
            <a:endParaRPr lang="pl-PL"/>
          </a:p>
        </p:txBody>
      </p:sp>
      <p:sp>
        <p:nvSpPr>
          <p:cNvPr id="3891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9258EEC7-ACAC-41C9-AD89-926F83B1824A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0C8F3BD-AFB9-499C-A668-55958E03C8F9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9F66AB3F-E36C-4588-AC69-136FF8A6905B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4E38C20E-8AA5-4997-AE3F-3A217DA54323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763C19A1-CA2B-47C9-9B70-E4F930169E72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069902A8-9FCE-4B28-A34C-95BB9F85EB6F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86B6C349-A043-4537-B36D-57D252125E4F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4B2FFEE1-8C71-4365-A118-99A6E33534B4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648DF58F-15F0-4197-9A61-019FF234429E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F2048549-8F93-43FE-9E66-1A3FB7C1F271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142875"/>
            <a:ext cx="2055813" cy="598170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42875"/>
            <a:ext cx="6019800" cy="5981700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1AF7283A-D9BA-4F26-B10A-36E6E4A88924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0" y="0"/>
            <a:ext cx="9144000" cy="1090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42875"/>
            <a:ext cx="3541713" cy="498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Kliknij, aby edytować format tekstu tytułu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Kliknij, aby edytować format tekstu konspektu</a:t>
            </a:r>
          </a:p>
          <a:p>
            <a:pPr lvl="1"/>
            <a:r>
              <a:rPr lang="en-GB" smtClean="0"/>
              <a:t>Drugi poziom konspektu</a:t>
            </a:r>
          </a:p>
          <a:p>
            <a:pPr lvl="2"/>
            <a:r>
              <a:rPr lang="en-GB" smtClean="0"/>
              <a:t>Trzeci poziom konspektu</a:t>
            </a:r>
          </a:p>
          <a:p>
            <a:pPr lvl="3"/>
            <a:r>
              <a:rPr lang="en-GB" smtClean="0"/>
              <a:t>Czwarty poziom konspektu</a:t>
            </a:r>
          </a:p>
          <a:p>
            <a:pPr lvl="4"/>
            <a:r>
              <a:rPr lang="en-GB" smtClean="0"/>
              <a:t>Piąty poziom konspektu</a:t>
            </a:r>
          </a:p>
          <a:p>
            <a:pPr lvl="4"/>
            <a:r>
              <a:rPr lang="en-GB" smtClean="0"/>
              <a:t>Szósty poziom konspektu</a:t>
            </a:r>
          </a:p>
          <a:p>
            <a:pPr lvl="4"/>
            <a:r>
              <a:rPr lang="en-GB" smtClean="0"/>
              <a:t>Siódmy poziom konspektu</a:t>
            </a:r>
          </a:p>
          <a:p>
            <a:pPr lvl="4"/>
            <a:r>
              <a:rPr lang="en-GB" smtClean="0"/>
              <a:t>Ósmy poziom konspektu</a:t>
            </a:r>
          </a:p>
          <a:p>
            <a:pPr lvl="4"/>
            <a:r>
              <a:rPr lang="en-GB" smtClean="0"/>
              <a:t>Dziewiąty poziom konspektu</a:t>
            </a: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457200" y="6308725"/>
            <a:ext cx="21336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l-PL"/>
          </a:p>
        </p:txBody>
      </p:sp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3124200" y="6308725"/>
            <a:ext cx="28956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l-P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32013" cy="363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FFFFFF"/>
                </a:solidFill>
                <a:latin typeface="+mn-lt"/>
              </a:defRPr>
            </a:lvl1pPr>
          </a:lstStyle>
          <a:p>
            <a:fld id="{6CB76F42-CFB1-4EC7-BF1E-C3D6A9FA2058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 b="1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 b="1">
          <a:solidFill>
            <a:srgbClr val="000000"/>
          </a:solidFill>
          <a:latin typeface="Calibri" pitchFamily="32" charset="0"/>
          <a:cs typeface="Arial" charset="0"/>
        </a:defRPr>
      </a:lvl2pPr>
      <a:lvl3pPr marL="1143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 b="1">
          <a:solidFill>
            <a:srgbClr val="000000"/>
          </a:solidFill>
          <a:latin typeface="Calibri" pitchFamily="32" charset="0"/>
          <a:cs typeface="Arial" charset="0"/>
        </a:defRPr>
      </a:lvl3pPr>
      <a:lvl4pPr marL="1600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 b="1">
          <a:solidFill>
            <a:srgbClr val="000000"/>
          </a:solidFill>
          <a:latin typeface="Calibri" pitchFamily="32" charset="0"/>
          <a:cs typeface="Arial" charset="0"/>
        </a:defRPr>
      </a:lvl4pPr>
      <a:lvl5pPr marL="20574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 b="1">
          <a:solidFill>
            <a:srgbClr val="000000"/>
          </a:solidFill>
          <a:latin typeface="Calibri" pitchFamily="32" charset="0"/>
          <a:cs typeface="Arial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 b="1">
          <a:solidFill>
            <a:srgbClr val="000000"/>
          </a:solidFill>
          <a:latin typeface="Calibri" pitchFamily="32" charset="0"/>
          <a:cs typeface="Arial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 b="1">
          <a:solidFill>
            <a:srgbClr val="000000"/>
          </a:solidFill>
          <a:latin typeface="Calibri" pitchFamily="32" charset="0"/>
          <a:cs typeface="Arial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 b="1">
          <a:solidFill>
            <a:srgbClr val="000000"/>
          </a:solidFill>
          <a:latin typeface="Calibri" pitchFamily="32" charset="0"/>
          <a:cs typeface="Arial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 b="1">
          <a:solidFill>
            <a:srgbClr val="000000"/>
          </a:solidFill>
          <a:latin typeface="Calibri" pitchFamily="32" charset="0"/>
          <a:cs typeface="Arial" charset="0"/>
        </a:defRPr>
      </a:lvl9pPr>
    </p:titleStyle>
    <p:bodyStyle>
      <a:lvl1pPr marL="342900" indent="-3429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cs typeface="+mn-cs"/>
        </a:defRPr>
      </a:lvl2pPr>
      <a:lvl3pPr marL="1143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cs typeface="+mn-cs"/>
        </a:defRPr>
      </a:lvl4pPr>
      <a:lvl5pPr marL="20574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FFFFFF"/>
          </a:solidFill>
          <a:latin typeface="+mn-lt"/>
          <a:cs typeface="+mn-cs"/>
        </a:defRPr>
      </a:lvl5pPr>
      <a:lvl6pPr marL="25146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FFFFFF"/>
          </a:solidFill>
          <a:latin typeface="+mn-lt"/>
          <a:cs typeface="+mn-cs"/>
        </a:defRPr>
      </a:lvl6pPr>
      <a:lvl7pPr marL="29718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FFFFFF"/>
          </a:solidFill>
          <a:latin typeface="+mn-lt"/>
          <a:cs typeface="+mn-cs"/>
        </a:defRPr>
      </a:lvl7pPr>
      <a:lvl8pPr marL="34290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FFFFFF"/>
          </a:solidFill>
          <a:latin typeface="+mn-lt"/>
          <a:cs typeface="+mn-cs"/>
        </a:defRPr>
      </a:lvl8pPr>
      <a:lvl9pPr marL="38862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FFFFFF"/>
          </a:solidFill>
          <a:latin typeface="+mn-lt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Wykres_programu_Microsoft_Office_Excel1.xls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Wykres_programu_Microsoft_Office_Excel2.xls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Wykres_programu_Microsoft_Office_Excel4.xls"/><Relationship Id="rId4" Type="http://schemas.openxmlformats.org/officeDocument/2006/relationships/oleObject" Target="../embeddings/Wykres_programu_Microsoft_Office_Excel3.xls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Wykres_programu_Microsoft_Office_Excel5.xls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Wykres_programu_Microsoft_Office_Excel6.xls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Arkusz_programu_Microsoft_Office_Excel_97_20037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838200" y="1295400"/>
            <a:ext cx="7696200" cy="520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7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800" b="1">
                <a:solidFill>
                  <a:srgbClr val="FFFF00"/>
                </a:solidFill>
              </a:rPr>
              <a:t>Bezpieczeństwo ruchu drogowego w Polsce</a:t>
            </a:r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4419600" y="3505200"/>
            <a:ext cx="4572000" cy="1190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b="1">
                <a:solidFill>
                  <a:srgbClr val="FFFFFF"/>
                </a:solidFill>
              </a:rPr>
              <a:t>nadinsp. Krzysztof Gajewski</a:t>
            </a: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b="1">
              <a:solidFill>
                <a:srgbClr val="FFFFFF"/>
              </a:solidFill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b="1">
                <a:solidFill>
                  <a:srgbClr val="FFFFFF"/>
                </a:solidFill>
              </a:rPr>
              <a:t>Pierwszy Zastępca </a:t>
            </a: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b="1">
                <a:solidFill>
                  <a:srgbClr val="FFFFFF"/>
                </a:solidFill>
              </a:rPr>
              <a:t>Komendanta Głównego Policji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2133600"/>
            <a:ext cx="3124200" cy="3124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533400" y="5703888"/>
            <a:ext cx="8305800" cy="10683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1200" b="1" i="1">
                <a:solidFill>
                  <a:srgbClr val="FFFFFF"/>
                </a:solidFill>
              </a:rPr>
              <a:t>VI Międzynarodowa Konferencja Policyjna</a:t>
            </a: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1200" b="1" i="1">
                <a:solidFill>
                  <a:srgbClr val="FFFFFF"/>
                </a:solidFill>
              </a:rPr>
              <a:t>Narodowy Program Bezpieczeństwa Ruchu Drogowego 2013-2020 - nowe wyzwania dla Policji oraz innych służb i instytucji odpowiedzialnych za bezpieczeństwo ruchu drogowego</a:t>
            </a: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1400" b="1" i="1">
              <a:solidFill>
                <a:srgbClr val="FFFFFF"/>
              </a:solidFill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1400" b="1" i="1">
                <a:solidFill>
                  <a:srgbClr val="FFFFFF"/>
                </a:solidFill>
              </a:rPr>
              <a:t>Warszawa, dn. 16 – 17 kwietnia 2013.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7" name="Object 1"/>
          <p:cNvGraphicFramePr>
            <a:graphicFrameLocks noChangeAspect="1"/>
          </p:cNvGraphicFramePr>
          <p:nvPr/>
        </p:nvGraphicFramePr>
        <p:xfrm>
          <a:off x="115888" y="1600200"/>
          <a:ext cx="9028112" cy="5868988"/>
        </p:xfrm>
        <a:graphic>
          <a:graphicData uri="http://schemas.openxmlformats.org/presentationml/2006/ole">
            <p:oleObj spid="_x0000_s4097" r:id="rId4" imgW="7078680" imgH="4602240" progId="">
              <p:embed/>
            </p:oleObj>
          </a:graphicData>
        </a:graphic>
      </p:graphicFrame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990600" y="1219200"/>
            <a:ext cx="7467600" cy="64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b="1">
                <a:solidFill>
                  <a:srgbClr val="FFFFFF"/>
                </a:solidFill>
              </a:rPr>
              <a:t>Liczba ofiar śmiertelnych wypadków drogowych w Polsce</a:t>
            </a:r>
            <a:r>
              <a:rPr lang="pl-PL">
                <a:solidFill>
                  <a:srgbClr val="FFFFFF"/>
                </a:solidFill>
              </a:rPr>
              <a:t> </a:t>
            </a: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b="1">
                <a:solidFill>
                  <a:srgbClr val="FFFFFF"/>
                </a:solidFill>
              </a:rPr>
              <a:t>na przestrzeni lat na tle liczby zarejestrowanych pojazdów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1200" y="2820988"/>
            <a:ext cx="7315200" cy="4216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762000" y="1752600"/>
            <a:ext cx="1371600" cy="3698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l-PL"/>
          </a:p>
        </p:txBody>
      </p:sp>
      <p:grpSp>
        <p:nvGrpSpPr>
          <p:cNvPr id="5123" name="Group 3"/>
          <p:cNvGrpSpPr>
            <a:grpSpLocks/>
          </p:cNvGrpSpPr>
          <p:nvPr/>
        </p:nvGrpSpPr>
        <p:grpSpPr bwMode="auto">
          <a:xfrm>
            <a:off x="1847850" y="2451100"/>
            <a:ext cx="1484313" cy="1016000"/>
            <a:chOff x="1164" y="1544"/>
            <a:chExt cx="935" cy="640"/>
          </a:xfrm>
        </p:grpSpPr>
        <p:pic>
          <p:nvPicPr>
            <p:cNvPr id="5124" name="Picture 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164" y="1544"/>
              <a:ext cx="936" cy="64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5125" name="Text Box 5"/>
            <p:cNvSpPr txBox="1">
              <a:spLocks noChangeArrowheads="1"/>
            </p:cNvSpPr>
            <p:nvPr/>
          </p:nvSpPr>
          <p:spPr bwMode="auto">
            <a:xfrm>
              <a:off x="1416" y="1568"/>
              <a:ext cx="432" cy="42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l-PL" sz="1400" b="1">
                  <a:solidFill>
                    <a:srgbClr val="000000"/>
                  </a:solidFill>
                  <a:latin typeface="Calibri" pitchFamily="32" charset="0"/>
                </a:rPr>
                <a:t>-3019</a:t>
              </a:r>
            </a:p>
            <a:p>
              <a:pPr algn="ct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l-PL" sz="1400" b="1">
                  <a:solidFill>
                    <a:srgbClr val="000000"/>
                  </a:solidFill>
                  <a:latin typeface="Calibri" pitchFamily="32" charset="0"/>
                </a:rPr>
                <a:t>-7,5%</a:t>
              </a:r>
            </a:p>
          </p:txBody>
        </p:sp>
      </p:grp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381000" y="1295400"/>
            <a:ext cx="8458200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b="1">
                <a:solidFill>
                  <a:srgbClr val="FFFFFF"/>
                </a:solidFill>
              </a:rPr>
              <a:t>Stan bezpieczeństwa ruchu drogowego w 2012 roku w porównaniu do 2011</a:t>
            </a:r>
          </a:p>
        </p:txBody>
      </p:sp>
      <p:grpSp>
        <p:nvGrpSpPr>
          <p:cNvPr id="5127" name="Group 7"/>
          <p:cNvGrpSpPr>
            <a:grpSpLocks/>
          </p:cNvGrpSpPr>
          <p:nvPr/>
        </p:nvGrpSpPr>
        <p:grpSpPr bwMode="auto">
          <a:xfrm>
            <a:off x="3865563" y="4157663"/>
            <a:ext cx="1485900" cy="1009650"/>
            <a:chOff x="2435" y="2619"/>
            <a:chExt cx="936" cy="636"/>
          </a:xfrm>
        </p:grpSpPr>
        <p:pic>
          <p:nvPicPr>
            <p:cNvPr id="5128" name="Picture 8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435" y="2619"/>
              <a:ext cx="937" cy="63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5129" name="Text Box 9"/>
            <p:cNvSpPr txBox="1">
              <a:spLocks noChangeArrowheads="1"/>
            </p:cNvSpPr>
            <p:nvPr/>
          </p:nvSpPr>
          <p:spPr bwMode="auto">
            <a:xfrm>
              <a:off x="2688" y="2640"/>
              <a:ext cx="432" cy="42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l-PL" sz="1400" b="1">
                  <a:solidFill>
                    <a:srgbClr val="000000"/>
                  </a:solidFill>
                  <a:latin typeface="Calibri" pitchFamily="32" charset="0"/>
                </a:rPr>
                <a:t>- 618</a:t>
              </a:r>
            </a:p>
            <a:p>
              <a:pPr algn="ct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l-PL" sz="1400" b="1">
                  <a:solidFill>
                    <a:srgbClr val="000000"/>
                  </a:solidFill>
                  <a:latin typeface="Calibri" pitchFamily="32" charset="0"/>
                </a:rPr>
                <a:t>-14,8%</a:t>
              </a:r>
            </a:p>
          </p:txBody>
        </p:sp>
      </p:grpSp>
      <p:grpSp>
        <p:nvGrpSpPr>
          <p:cNvPr id="5130" name="Group 10"/>
          <p:cNvGrpSpPr>
            <a:grpSpLocks/>
          </p:cNvGrpSpPr>
          <p:nvPr/>
        </p:nvGrpSpPr>
        <p:grpSpPr bwMode="auto">
          <a:xfrm>
            <a:off x="5962650" y="2000250"/>
            <a:ext cx="1484313" cy="1009650"/>
            <a:chOff x="3756" y="1260"/>
            <a:chExt cx="935" cy="636"/>
          </a:xfrm>
        </p:grpSpPr>
        <p:pic>
          <p:nvPicPr>
            <p:cNvPr id="5131" name="Picture 1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756" y="1260"/>
              <a:ext cx="936" cy="63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5132" name="Text Box 12"/>
            <p:cNvSpPr txBox="1">
              <a:spLocks noChangeArrowheads="1"/>
            </p:cNvSpPr>
            <p:nvPr/>
          </p:nvSpPr>
          <p:spPr bwMode="auto">
            <a:xfrm>
              <a:off x="4008" y="1284"/>
              <a:ext cx="432" cy="42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/>
            <a:lstStyle/>
            <a:p>
              <a:pPr algn="ct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l-PL" sz="1400" b="1">
                  <a:solidFill>
                    <a:srgbClr val="000000"/>
                  </a:solidFill>
                  <a:latin typeface="Calibri" pitchFamily="32" charset="0"/>
                </a:rPr>
                <a:t>- 3709</a:t>
              </a:r>
            </a:p>
            <a:p>
              <a:pPr algn="ct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l-PL" sz="1400" b="1">
                  <a:solidFill>
                    <a:srgbClr val="000000"/>
                  </a:solidFill>
                  <a:latin typeface="Calibri" pitchFamily="32" charset="0"/>
                </a:rPr>
                <a:t>- 7,5%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ext Box 1"/>
          <p:cNvSpPr txBox="1">
            <a:spLocks noChangeArrowheads="1"/>
          </p:cNvSpPr>
          <p:nvPr/>
        </p:nvSpPr>
        <p:spPr bwMode="auto">
          <a:xfrm>
            <a:off x="381000" y="1295400"/>
            <a:ext cx="8534400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125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b="1">
                <a:solidFill>
                  <a:srgbClr val="FFFFFF"/>
                </a:solidFill>
              </a:rPr>
              <a:t>Dynamika śmiertelnych ofiar wypadków drogowych w Europie 2011/2012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61913" y="1600200"/>
            <a:ext cx="9205913" cy="495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0225" y="1749425"/>
            <a:ext cx="8162925" cy="49625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1219200" y="1219200"/>
            <a:ext cx="7010400" cy="64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b="1">
                <a:solidFill>
                  <a:srgbClr val="FFFFFF"/>
                </a:solidFill>
              </a:rPr>
              <a:t>Procentowy udział przestępstw drogowych w stosunku do wszystkich przestępstw na przestrzeni lat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 Box 1"/>
          <p:cNvSpPr txBox="1">
            <a:spLocks noChangeArrowheads="1"/>
          </p:cNvSpPr>
          <p:nvPr/>
        </p:nvSpPr>
        <p:spPr bwMode="auto">
          <a:xfrm>
            <a:off x="609600" y="1219200"/>
            <a:ext cx="8077200" cy="64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125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b="1">
                <a:solidFill>
                  <a:srgbClr val="FFFFFF"/>
                </a:solidFill>
              </a:rPr>
              <a:t>Porównanie liczby ofiar śmiertelnych wypadków drogowych, zabójstw samobójstw, utonięć na przestrzeni lat</a:t>
            </a:r>
          </a:p>
        </p:txBody>
      </p:sp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533400" y="1066800"/>
          <a:ext cx="7986713" cy="5532438"/>
        </p:xfrm>
        <a:graphic>
          <a:graphicData uri="http://schemas.openxmlformats.org/presentationml/2006/ole">
            <p:oleObj spid="_x0000_s8194" r:id="rId4" imgW="7071120" imgH="5387400" progId="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ext Box 1"/>
          <p:cNvSpPr txBox="1">
            <a:spLocks noChangeArrowheads="1"/>
          </p:cNvSpPr>
          <p:nvPr/>
        </p:nvSpPr>
        <p:spPr bwMode="auto">
          <a:xfrm>
            <a:off x="990600" y="1219200"/>
            <a:ext cx="7467600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1125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b="1">
                <a:solidFill>
                  <a:srgbClr val="FFFFFF"/>
                </a:solidFill>
              </a:rPr>
              <a:t>Czynniki mające wpływ na bezpieczeństwo w ruchu drogowym</a:t>
            </a:r>
          </a:p>
        </p:txBody>
      </p:sp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304800" y="1828800"/>
            <a:ext cx="4419600" cy="15382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marL="341313" indent="-341313">
              <a:spcBef>
                <a:spcPts val="600"/>
              </a:spcBef>
              <a:buClr>
                <a:srgbClr val="CCECFF"/>
              </a:buClr>
              <a:buFont typeface="Times New Roman" pitchFamily="16" charset="0"/>
              <a:buBlip>
                <a:blip r:embed="rId3"/>
              </a:buBlip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pl-PL" sz="1600" b="1">
                <a:solidFill>
                  <a:srgbClr val="CCECFF"/>
                </a:solidFill>
              </a:rPr>
              <a:t>Zachowania uczestników ruchu drogowego </a:t>
            </a:r>
          </a:p>
          <a:p>
            <a:pPr marL="341313" indent="-341313">
              <a:spcBef>
                <a:spcPts val="600"/>
              </a:spcBef>
              <a:buClr>
                <a:srgbClr val="CCECFF"/>
              </a:buClr>
              <a:buFont typeface="Times New Roman" pitchFamily="16" charset="0"/>
              <a:buBlip>
                <a:blip r:embed="rId3"/>
              </a:buBlip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pl-PL" sz="1600" b="1">
                <a:solidFill>
                  <a:srgbClr val="CCECFF"/>
                </a:solidFill>
              </a:rPr>
              <a:t>Drogi</a:t>
            </a:r>
          </a:p>
          <a:p>
            <a:pPr marL="341313" indent="-341313">
              <a:spcBef>
                <a:spcPts val="600"/>
              </a:spcBef>
              <a:buClr>
                <a:srgbClr val="CCECFF"/>
              </a:buClr>
              <a:buFont typeface="Times New Roman" pitchFamily="16" charset="0"/>
              <a:buBlip>
                <a:blip r:embed="rId3"/>
              </a:buBlip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pl-PL" sz="1600" b="1">
                <a:solidFill>
                  <a:srgbClr val="CCECFF"/>
                </a:solidFill>
              </a:rPr>
              <a:t>Pojazdy</a:t>
            </a:r>
          </a:p>
          <a:p>
            <a:pPr marL="341313" indent="-341313">
              <a:spcBef>
                <a:spcPts val="600"/>
              </a:spcBef>
              <a:buClr>
                <a:srgbClr val="CCECFF"/>
              </a:buClr>
              <a:buFont typeface="Times New Roman" pitchFamily="16" charset="0"/>
              <a:buBlip>
                <a:blip r:embed="rId3"/>
              </a:buBlip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pl-PL" sz="1600" b="1">
                <a:solidFill>
                  <a:srgbClr val="CCECFF"/>
                </a:solidFill>
              </a:rPr>
              <a:t>Warunki pogodowe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3200400" y="3276600"/>
            <a:ext cx="990600" cy="444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563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1400" b="1">
                <a:solidFill>
                  <a:srgbClr val="FF0000"/>
                </a:solidFill>
              </a:rPr>
              <a:t>0,4</a:t>
            </a:r>
            <a:r>
              <a:rPr lang="pl-PL" sz="900" b="1">
                <a:solidFill>
                  <a:srgbClr val="FF0000"/>
                </a:solidFill>
              </a:rPr>
              <a:t>% wypadków</a:t>
            </a:r>
          </a:p>
        </p:txBody>
      </p:sp>
      <p:graphicFrame>
        <p:nvGraphicFramePr>
          <p:cNvPr id="9220" name="Group 4"/>
          <p:cNvGraphicFramePr>
            <a:graphicFrameLocks noGrp="1"/>
          </p:cNvGraphicFramePr>
          <p:nvPr/>
        </p:nvGraphicFramePr>
        <p:xfrm>
          <a:off x="5791200" y="1774825"/>
          <a:ext cx="2478088" cy="2171700"/>
        </p:xfrm>
        <a:graphic>
          <a:graphicData uri="http://schemas.openxmlformats.org/drawingml/2006/table">
            <a:tbl>
              <a:tblPr/>
              <a:tblGrid>
                <a:gridCol w="1525588"/>
                <a:gridCol w="952500"/>
              </a:tblGrid>
              <a:tr h="609600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l-PL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CE" charset="0"/>
                          <a:cs typeface="Arial" charset="0"/>
                        </a:rPr>
                        <a:t>Rodzaj drogi</a:t>
                      </a:r>
                    </a:p>
                  </a:txBody>
                  <a:tcPr marT="8820" anchor="ctr" horzOverflow="overflow">
                    <a:lnL w="28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l-PL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CE" charset="0"/>
                          <a:cs typeface="Arial" charset="0"/>
                        </a:rPr>
                        <a:t>D</a:t>
                      </a:r>
                      <a:r>
                        <a:rPr kumimoji="0" lang="pl-PL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ł</a:t>
                      </a:r>
                      <a:r>
                        <a:rPr kumimoji="0" lang="pl-PL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CE" charset="0"/>
                          <a:cs typeface="Arial" charset="0"/>
                        </a:rPr>
                        <a:t>ugo</a:t>
                      </a:r>
                      <a:r>
                        <a:rPr kumimoji="0" lang="pl-PL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ść</a:t>
                      </a:r>
                      <a:r>
                        <a:rPr kumimoji="0" lang="pl-PL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CE" charset="0"/>
                          <a:cs typeface="Arial" charset="0"/>
                        </a:rPr>
                        <a:t> w km</a:t>
                      </a:r>
                    </a:p>
                  </a:txBody>
                  <a:tcPr marT="8820" anchor="ctr" horzOverflow="overflow">
                    <a:lnL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l-PL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CE" charset="0"/>
                          <a:cs typeface="Arial" charset="0"/>
                        </a:rPr>
                        <a:t>autostrady</a:t>
                      </a:r>
                    </a:p>
                  </a:txBody>
                  <a:tcPr marT="9702" anchor="ctr" horzOverflow="overflow">
                    <a:lnL w="28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l-PL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CE" charset="0"/>
                          <a:cs typeface="Arial" charset="0"/>
                        </a:rPr>
                        <a:t>1368</a:t>
                      </a:r>
                    </a:p>
                  </a:txBody>
                  <a:tcPr marT="9702" anchor="ctr" horzOverflow="overflow">
                    <a:lnL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l-PL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CE" charset="0"/>
                          <a:cs typeface="Arial" charset="0"/>
                        </a:rPr>
                        <a:t>drogi eksperesowe</a:t>
                      </a:r>
                    </a:p>
                  </a:txBody>
                  <a:tcPr marT="9702" anchor="ctr" horzOverflow="overflow">
                    <a:lnL w="28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l-PL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CE" charset="0"/>
                          <a:cs typeface="Arial" charset="0"/>
                        </a:rPr>
                        <a:t>1062</a:t>
                      </a:r>
                    </a:p>
                  </a:txBody>
                  <a:tcPr marT="9702" anchor="ctr" horzOverflow="overflow">
                    <a:lnL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l-PL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CE" charset="0"/>
                          <a:cs typeface="Arial" charset="0"/>
                        </a:rPr>
                        <a:t>drogi krajowe</a:t>
                      </a:r>
                    </a:p>
                  </a:txBody>
                  <a:tcPr marT="9702" anchor="ctr" horzOverflow="overflow">
                    <a:lnL w="28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l-PL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CE" charset="0"/>
                          <a:cs typeface="Arial" charset="0"/>
                        </a:rPr>
                        <a:t>18520</a:t>
                      </a:r>
                    </a:p>
                  </a:txBody>
                  <a:tcPr marT="9702" anchor="ctr" horzOverflow="overflow">
                    <a:lnL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l-PL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CE" charset="0"/>
                          <a:cs typeface="Arial" charset="0"/>
                        </a:rPr>
                        <a:t>drogi wojew</a:t>
                      </a:r>
                      <a:r>
                        <a:rPr kumimoji="0" lang="pl-PL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ó</a:t>
                      </a:r>
                      <a:r>
                        <a:rPr kumimoji="0" lang="pl-PL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CE" charset="0"/>
                          <a:cs typeface="Arial" charset="0"/>
                        </a:rPr>
                        <a:t>dzkie</a:t>
                      </a:r>
                    </a:p>
                  </a:txBody>
                  <a:tcPr marT="9702" anchor="ctr" horzOverflow="overflow">
                    <a:lnL w="28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l-PL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CE" charset="0"/>
                          <a:cs typeface="Arial" charset="0"/>
                        </a:rPr>
                        <a:t>28536</a:t>
                      </a:r>
                    </a:p>
                  </a:txBody>
                  <a:tcPr marT="9702" anchor="ctr" horzOverflow="overflow">
                    <a:lnL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l-PL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CE" charset="0"/>
                          <a:cs typeface="Arial" charset="0"/>
                        </a:rPr>
                        <a:t>drogi powiatowe</a:t>
                      </a:r>
                    </a:p>
                  </a:txBody>
                  <a:tcPr marT="9702" anchor="ctr" horzOverflow="overflow">
                    <a:lnL w="28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l-PL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CE" charset="0"/>
                          <a:cs typeface="Arial" charset="0"/>
                        </a:rPr>
                        <a:t>126924</a:t>
                      </a:r>
                    </a:p>
                  </a:txBody>
                  <a:tcPr marT="9702" anchor="ctr" horzOverflow="overflow">
                    <a:lnL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l-PL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CE" charset="0"/>
                          <a:cs typeface="Arial" charset="0"/>
                        </a:rPr>
                        <a:t>drogi gminne</a:t>
                      </a:r>
                    </a:p>
                  </a:txBody>
                  <a:tcPr marT="9702" anchor="ctr" horzOverflow="overflow">
                    <a:lnL w="28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l-PL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CE" charset="0"/>
                          <a:cs typeface="Arial" charset="0"/>
                        </a:rPr>
                        <a:t>209333</a:t>
                      </a:r>
                    </a:p>
                  </a:txBody>
                  <a:tcPr marT="9702" anchor="ctr" horzOverflow="overflow">
                    <a:lnL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9272" name="Picture 5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850" y="3657600"/>
            <a:ext cx="5724525" cy="3870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9273" name="Text Box 57"/>
          <p:cNvSpPr txBox="1">
            <a:spLocks noChangeArrowheads="1"/>
          </p:cNvSpPr>
          <p:nvPr/>
        </p:nvSpPr>
        <p:spPr bwMode="auto">
          <a:xfrm>
            <a:off x="1600200" y="3657600"/>
            <a:ext cx="990600" cy="444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563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1400" b="1">
                <a:solidFill>
                  <a:srgbClr val="FF0000"/>
                </a:solidFill>
              </a:rPr>
              <a:t>0,7</a:t>
            </a:r>
            <a:r>
              <a:rPr lang="pl-PL" sz="900" b="1">
                <a:solidFill>
                  <a:srgbClr val="FF0000"/>
                </a:solidFill>
              </a:rPr>
              <a:t>% wypadków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1306513" y="1447800"/>
            <a:ext cx="6450012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b="1">
                <a:solidFill>
                  <a:srgbClr val="FFFFFF"/>
                </a:solidFill>
                <a:latin typeface="Ariel" charset="0"/>
                <a:cs typeface="Times New Roman" pitchFamily="16" charset="0"/>
              </a:rPr>
              <a:t>Wypadki drogowe według rodzaju drogi</a:t>
            </a:r>
            <a:r>
              <a:rPr lang="pl-PL" b="1">
                <a:solidFill>
                  <a:srgbClr val="FFFFFF"/>
                </a:solidFill>
                <a:cs typeface="Times New Roman" pitchFamily="16" charset="0"/>
              </a:rPr>
              <a:t> w 2012 roku</a:t>
            </a:r>
          </a:p>
        </p:txBody>
      </p:sp>
      <p:graphicFrame>
        <p:nvGraphicFramePr>
          <p:cNvPr id="10242" name="Group 2"/>
          <p:cNvGraphicFramePr>
            <a:graphicFrameLocks noGrp="1"/>
          </p:cNvGraphicFramePr>
          <p:nvPr/>
        </p:nvGraphicFramePr>
        <p:xfrm>
          <a:off x="228600" y="1828800"/>
          <a:ext cx="8612188" cy="4343401"/>
        </p:xfrm>
        <a:graphic>
          <a:graphicData uri="http://schemas.openxmlformats.org/drawingml/2006/table">
            <a:tbl>
              <a:tblPr/>
              <a:tblGrid>
                <a:gridCol w="855663"/>
                <a:gridCol w="1836737"/>
                <a:gridCol w="968375"/>
                <a:gridCol w="912813"/>
                <a:gridCol w="917575"/>
                <a:gridCol w="987425"/>
                <a:gridCol w="1066800"/>
                <a:gridCol w="1066800"/>
              </a:tblGrid>
              <a:tr h="606425">
                <a:tc rowSpan="2" gridSpan="2"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1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endParaRPr kumimoji="0" lang="pl-PL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el" charset="0"/>
                        <a:cs typeface="Times New Roman" pitchFamily="16" charset="0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11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l-P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el" charset="0"/>
                          <a:cs typeface="Times New Roman" pitchFamily="16" charset="0"/>
                        </a:rPr>
                        <a:t>Rodzaj drogi</a:t>
                      </a:r>
                    </a:p>
                  </a:txBody>
                  <a:tcPr anchor="ctr" horzOverflow="overflow">
                    <a:lnL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1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l-P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el" charset="0"/>
                          <a:cs typeface="Times New Roman" pitchFamily="16" charset="0"/>
                        </a:rPr>
                        <a:t>Wypadki</a:t>
                      </a:r>
                    </a:p>
                  </a:txBody>
                  <a:tcPr anchor="ctr" horzOverflow="overflow">
                    <a:lnL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1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l-P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el" charset="0"/>
                          <a:cs typeface="Times New Roman" pitchFamily="16" charset="0"/>
                        </a:rPr>
                        <a:t>Zabici</a:t>
                      </a:r>
                    </a:p>
                  </a:txBody>
                  <a:tcPr anchor="ctr" horzOverflow="overflow">
                    <a:lnL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1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l-P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el" charset="0"/>
                          <a:cs typeface="Times New Roman" pitchFamily="16" charset="0"/>
                        </a:rPr>
                        <a:t>Ranni</a:t>
                      </a:r>
                    </a:p>
                  </a:txBody>
                  <a:tcPr anchor="ctr" horzOverflow="overflow">
                    <a:lnL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606425">
                <a:tc gridSpan="2"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1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l-P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el" charset="0"/>
                          <a:cs typeface="Times New Roman" pitchFamily="16" charset="0"/>
                        </a:rPr>
                        <a:t>Og</a:t>
                      </a:r>
                      <a:r>
                        <a:rPr kumimoji="0" lang="pl-P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Times New Roman" pitchFamily="16" charset="0"/>
                        </a:rPr>
                        <a:t>ó</a:t>
                      </a:r>
                      <a:r>
                        <a:rPr kumimoji="0" lang="pl-P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el" charset="0"/>
                          <a:cs typeface="Times New Roman" pitchFamily="16" charset="0"/>
                        </a:rPr>
                        <a:t>łem</a:t>
                      </a:r>
                    </a:p>
                  </a:txBody>
                  <a:tcPr anchor="ctr" horzOverflow="overflow">
                    <a:lnL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1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l-P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el" charset="0"/>
                          <a:cs typeface="Times New Roman" pitchFamily="16" charset="0"/>
                        </a:rPr>
                        <a:t>%</a:t>
                      </a:r>
                    </a:p>
                  </a:txBody>
                  <a:tcPr anchor="ctr" horzOverflow="overflow">
                    <a:lnL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1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l-P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el" charset="0"/>
                          <a:cs typeface="Times New Roman" pitchFamily="16" charset="0"/>
                        </a:rPr>
                        <a:t>Og</a:t>
                      </a:r>
                      <a:r>
                        <a:rPr kumimoji="0" lang="pl-P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Times New Roman" pitchFamily="16" charset="0"/>
                        </a:rPr>
                        <a:t>ó</a:t>
                      </a:r>
                      <a:r>
                        <a:rPr kumimoji="0" lang="pl-P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el" charset="0"/>
                          <a:cs typeface="Times New Roman" pitchFamily="16" charset="0"/>
                        </a:rPr>
                        <a:t>łem</a:t>
                      </a:r>
                    </a:p>
                  </a:txBody>
                  <a:tcPr anchor="ctr" horzOverflow="overflow">
                    <a:lnL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1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l-P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el" charset="0"/>
                          <a:cs typeface="Times New Roman" pitchFamily="16" charset="0"/>
                        </a:rPr>
                        <a:t>%</a:t>
                      </a:r>
                    </a:p>
                  </a:txBody>
                  <a:tcPr anchor="ctr" horzOverflow="overflow">
                    <a:lnL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1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l-P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el" charset="0"/>
                          <a:cs typeface="Times New Roman" pitchFamily="16" charset="0"/>
                        </a:rPr>
                        <a:t>Og</a:t>
                      </a:r>
                      <a:r>
                        <a:rPr kumimoji="0" lang="pl-P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Times New Roman" pitchFamily="16" charset="0"/>
                        </a:rPr>
                        <a:t>ó</a:t>
                      </a:r>
                      <a:r>
                        <a:rPr kumimoji="0" lang="pl-P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el" charset="0"/>
                          <a:cs typeface="Times New Roman" pitchFamily="16" charset="0"/>
                        </a:rPr>
                        <a:t>łem</a:t>
                      </a:r>
                    </a:p>
                  </a:txBody>
                  <a:tcPr anchor="ctr" horzOverflow="overflow">
                    <a:lnL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1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l-P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el" charset="0"/>
                          <a:cs typeface="Times New Roman" pitchFamily="16" charset="0"/>
                        </a:rPr>
                        <a:t>%</a:t>
                      </a:r>
                    </a:p>
                  </a:txBody>
                  <a:tcPr anchor="ctr" horzOverflow="overflow">
                    <a:lnL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8013">
                <a:tc gridSpan="2"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1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l-P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el" charset="0"/>
                          <a:cs typeface="Times New Roman" pitchFamily="16" charset="0"/>
                        </a:rPr>
                        <a:t>Autostrada</a:t>
                      </a:r>
                    </a:p>
                  </a:txBody>
                  <a:tcPr anchor="ctr" horzOverflow="overflow">
                    <a:lnL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1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l-PL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el" charset="0"/>
                          <a:cs typeface="Times New Roman" pitchFamily="16" charset="0"/>
                        </a:rPr>
                        <a:t>247</a:t>
                      </a:r>
                    </a:p>
                  </a:txBody>
                  <a:tcPr anchor="ctr" horzOverflow="overflow">
                    <a:lnL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1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l-PL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el" charset="0"/>
                          <a:cs typeface="Times New Roman" pitchFamily="16" charset="0"/>
                        </a:rPr>
                        <a:t>0,7</a:t>
                      </a:r>
                    </a:p>
                  </a:txBody>
                  <a:tcPr anchor="ctr" horzOverflow="overflow">
                    <a:lnL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1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l-PL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el" charset="0"/>
                          <a:cs typeface="Times New Roman" pitchFamily="16" charset="0"/>
                        </a:rPr>
                        <a:t>44</a:t>
                      </a:r>
                    </a:p>
                  </a:txBody>
                  <a:tcPr anchor="ctr" horzOverflow="overflow">
                    <a:lnL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1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l-PL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el" charset="0"/>
                          <a:cs typeface="Times New Roman" pitchFamily="16" charset="0"/>
                        </a:rPr>
                        <a:t>1,2</a:t>
                      </a:r>
                    </a:p>
                  </a:txBody>
                  <a:tcPr anchor="ctr" horzOverflow="overflow">
                    <a:lnL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1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l-PL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el" charset="0"/>
                          <a:cs typeface="Times New Roman" pitchFamily="16" charset="0"/>
                        </a:rPr>
                        <a:t>390</a:t>
                      </a:r>
                    </a:p>
                  </a:txBody>
                  <a:tcPr anchor="ctr" horzOverflow="overflow">
                    <a:lnL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1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l-PL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el" charset="0"/>
                          <a:cs typeface="Times New Roman" pitchFamily="16" charset="0"/>
                        </a:rPr>
                        <a:t>0,9</a:t>
                      </a:r>
                    </a:p>
                  </a:txBody>
                  <a:tcPr anchor="ctr" horzOverflow="overflow">
                    <a:lnL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6425">
                <a:tc gridSpan="2"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1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l-P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el" charset="0"/>
                          <a:cs typeface="Times New Roman" pitchFamily="16" charset="0"/>
                        </a:rPr>
                        <a:t>Droga ekspresowa</a:t>
                      </a:r>
                    </a:p>
                  </a:txBody>
                  <a:tcPr anchor="ctr" horzOverflow="overflow">
                    <a:lnL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1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l-PL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el" charset="0"/>
                          <a:cs typeface="Times New Roman" pitchFamily="16" charset="0"/>
                        </a:rPr>
                        <a:t>144</a:t>
                      </a:r>
                    </a:p>
                  </a:txBody>
                  <a:tcPr anchor="ctr" horzOverflow="overflow">
                    <a:lnL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1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l-PL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el" charset="0"/>
                          <a:cs typeface="Times New Roman" pitchFamily="16" charset="0"/>
                        </a:rPr>
                        <a:t>0,4</a:t>
                      </a:r>
                    </a:p>
                  </a:txBody>
                  <a:tcPr anchor="ctr" horzOverflow="overflow">
                    <a:lnL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1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l-PL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el" charset="0"/>
                          <a:cs typeface="Times New Roman" pitchFamily="16" charset="0"/>
                        </a:rPr>
                        <a:t>36</a:t>
                      </a:r>
                    </a:p>
                  </a:txBody>
                  <a:tcPr anchor="ctr" horzOverflow="overflow">
                    <a:lnL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1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l-PL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el" charset="0"/>
                          <a:cs typeface="Times New Roman" pitchFamily="16" charset="0"/>
                        </a:rPr>
                        <a:t>1,0</a:t>
                      </a:r>
                    </a:p>
                  </a:txBody>
                  <a:tcPr anchor="ctr" horzOverflow="overflow">
                    <a:lnL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1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l-PL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el" charset="0"/>
                          <a:cs typeface="Times New Roman" pitchFamily="16" charset="0"/>
                        </a:rPr>
                        <a:t>220</a:t>
                      </a:r>
                    </a:p>
                  </a:txBody>
                  <a:tcPr anchor="ctr" horzOverflow="overflow">
                    <a:lnL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1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l-PL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el" charset="0"/>
                          <a:cs typeface="Times New Roman" pitchFamily="16" charset="0"/>
                        </a:rPr>
                        <a:t>0,5</a:t>
                      </a:r>
                    </a:p>
                  </a:txBody>
                  <a:tcPr anchor="ctr" horzOverflow="overflow">
                    <a:lnL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5638">
                <a:tc gridSpan="2"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1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l-P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el" charset="0"/>
                          <a:cs typeface="Times New Roman" pitchFamily="16" charset="0"/>
                        </a:rPr>
                        <a:t>O dw</a:t>
                      </a:r>
                      <a:r>
                        <a:rPr kumimoji="0" lang="pl-P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Times New Roman" pitchFamily="16" charset="0"/>
                        </a:rPr>
                        <a:t>ó</a:t>
                      </a:r>
                      <a:r>
                        <a:rPr kumimoji="0" lang="pl-P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el" charset="0"/>
                          <a:cs typeface="Times New Roman" pitchFamily="16" charset="0"/>
                        </a:rPr>
                        <a:t>ch jezdniach jednokierunkowych</a:t>
                      </a:r>
                    </a:p>
                  </a:txBody>
                  <a:tcPr anchor="ctr" horzOverflow="overflow">
                    <a:lnL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1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l-PL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el" charset="0"/>
                          <a:cs typeface="Times New Roman" pitchFamily="16" charset="0"/>
                        </a:rPr>
                        <a:t>4 915</a:t>
                      </a:r>
                    </a:p>
                  </a:txBody>
                  <a:tcPr anchor="ctr" horzOverflow="overflow">
                    <a:lnL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1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l-PL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el" charset="0"/>
                          <a:cs typeface="Times New Roman" pitchFamily="16" charset="0"/>
                        </a:rPr>
                        <a:t>13,3</a:t>
                      </a:r>
                    </a:p>
                  </a:txBody>
                  <a:tcPr anchor="ctr" horzOverflow="overflow">
                    <a:lnL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1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l-PL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el" charset="0"/>
                          <a:cs typeface="Times New Roman" pitchFamily="16" charset="0"/>
                        </a:rPr>
                        <a:t>307</a:t>
                      </a:r>
                    </a:p>
                  </a:txBody>
                  <a:tcPr anchor="ctr" horzOverflow="overflow">
                    <a:lnL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1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l-PL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el" charset="0"/>
                          <a:cs typeface="Times New Roman" pitchFamily="16" charset="0"/>
                        </a:rPr>
                        <a:t>8,6</a:t>
                      </a:r>
                    </a:p>
                  </a:txBody>
                  <a:tcPr anchor="ctr" horzOverflow="overflow">
                    <a:lnL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1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l-PL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el" charset="0"/>
                          <a:cs typeface="Times New Roman" pitchFamily="16" charset="0"/>
                        </a:rPr>
                        <a:t>6 012</a:t>
                      </a:r>
                    </a:p>
                  </a:txBody>
                  <a:tcPr anchor="ctr" horzOverflow="overflow">
                    <a:lnL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1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l-PL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el" charset="0"/>
                          <a:cs typeface="Times New Roman" pitchFamily="16" charset="0"/>
                        </a:rPr>
                        <a:t>13,1</a:t>
                      </a:r>
                    </a:p>
                  </a:txBody>
                  <a:tcPr anchor="ctr" horzOverflow="overflow">
                    <a:lnL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6425">
                <a:tc rowSpan="2"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1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l-P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el" charset="0"/>
                          <a:cs typeface="Times New Roman" pitchFamily="16" charset="0"/>
                        </a:rPr>
                        <a:t>Droga</a:t>
                      </a:r>
                    </a:p>
                  </a:txBody>
                  <a:tcPr anchor="ctr" horzOverflow="overflow">
                    <a:lnL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1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l-P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el" charset="0"/>
                          <a:cs typeface="Times New Roman" pitchFamily="16" charset="0"/>
                        </a:rPr>
                        <a:t>Jednokierunkowa</a:t>
                      </a:r>
                    </a:p>
                  </a:txBody>
                  <a:tcPr anchor="ctr" horzOverflow="overflow">
                    <a:lnL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1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l-PL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el" charset="0"/>
                          <a:cs typeface="Times New Roman" pitchFamily="16" charset="0"/>
                        </a:rPr>
                        <a:t>1 238</a:t>
                      </a:r>
                    </a:p>
                  </a:txBody>
                  <a:tcPr anchor="ctr" horzOverflow="overflow">
                    <a:lnL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1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l-PL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el" charset="0"/>
                          <a:cs typeface="Times New Roman" pitchFamily="16" charset="0"/>
                        </a:rPr>
                        <a:t>3,3</a:t>
                      </a:r>
                    </a:p>
                  </a:txBody>
                  <a:tcPr anchor="ctr" horzOverflow="overflow">
                    <a:lnL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1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l-PL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el" charset="0"/>
                          <a:cs typeface="Times New Roman" pitchFamily="16" charset="0"/>
                        </a:rPr>
                        <a:t>47</a:t>
                      </a:r>
                    </a:p>
                  </a:txBody>
                  <a:tcPr anchor="ctr" horzOverflow="overflow">
                    <a:lnL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1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l-PL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el" charset="0"/>
                          <a:cs typeface="Times New Roman" pitchFamily="16" charset="0"/>
                        </a:rPr>
                        <a:t>1,3</a:t>
                      </a:r>
                    </a:p>
                  </a:txBody>
                  <a:tcPr anchor="ctr" horzOverflow="overflow">
                    <a:lnL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1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l-PL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el" charset="0"/>
                          <a:cs typeface="Times New Roman" pitchFamily="16" charset="0"/>
                        </a:rPr>
                        <a:t>1 437</a:t>
                      </a:r>
                    </a:p>
                  </a:txBody>
                  <a:tcPr anchor="ctr" horzOverflow="overflow">
                    <a:lnL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1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l-PL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el" charset="0"/>
                          <a:cs typeface="Times New Roman" pitchFamily="16" charset="0"/>
                        </a:rPr>
                        <a:t>3,1</a:t>
                      </a:r>
                    </a:p>
                  </a:txBody>
                  <a:tcPr anchor="ctr" horzOverflow="overflow">
                    <a:lnL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4050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1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l-P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el" charset="0"/>
                          <a:cs typeface="Times New Roman" pitchFamily="16" charset="0"/>
                        </a:rPr>
                        <a:t>Dwukierunkowa,</a:t>
                      </a: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11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l-P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el" charset="0"/>
                          <a:cs typeface="Times New Roman" pitchFamily="16" charset="0"/>
                        </a:rPr>
                        <a:t>jedno jezdniowa</a:t>
                      </a:r>
                    </a:p>
                  </a:txBody>
                  <a:tcPr anchor="ctr" horzOverflow="overflow">
                    <a:lnL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1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l-PL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el" charset="0"/>
                          <a:cs typeface="Times New Roman" pitchFamily="16" charset="0"/>
                        </a:rPr>
                        <a:t>30 502</a:t>
                      </a:r>
                    </a:p>
                  </a:txBody>
                  <a:tcPr anchor="ctr" horzOverflow="overflow">
                    <a:lnL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1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l-PL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el" charset="0"/>
                          <a:cs typeface="Times New Roman" pitchFamily="16" charset="0"/>
                        </a:rPr>
                        <a:t>82,3</a:t>
                      </a:r>
                    </a:p>
                  </a:txBody>
                  <a:tcPr anchor="ctr" horzOverflow="overflow">
                    <a:lnL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1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l-PL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el" charset="0"/>
                          <a:cs typeface="Times New Roman" pitchFamily="16" charset="0"/>
                        </a:rPr>
                        <a:t>3 137</a:t>
                      </a:r>
                    </a:p>
                  </a:txBody>
                  <a:tcPr anchor="ctr" horzOverflow="overflow">
                    <a:lnL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1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l-PL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el" charset="0"/>
                          <a:cs typeface="Times New Roman" pitchFamily="16" charset="0"/>
                        </a:rPr>
                        <a:t>87,8</a:t>
                      </a:r>
                    </a:p>
                  </a:txBody>
                  <a:tcPr anchor="ctr" horzOverflow="overflow">
                    <a:lnL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1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l-PL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el" charset="0"/>
                          <a:cs typeface="Times New Roman" pitchFamily="16" charset="0"/>
                        </a:rPr>
                        <a:t>37 733</a:t>
                      </a:r>
                    </a:p>
                  </a:txBody>
                  <a:tcPr anchor="ctr" horzOverflow="overflow">
                    <a:lnL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1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l-PL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el" charset="0"/>
                          <a:cs typeface="Times New Roman" pitchFamily="16" charset="0"/>
                        </a:rPr>
                        <a:t>82,4</a:t>
                      </a:r>
                    </a:p>
                  </a:txBody>
                  <a:tcPr anchor="ctr" horzOverflow="overflow">
                    <a:lnL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44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ext Box 1"/>
          <p:cNvSpPr txBox="1">
            <a:spLocks noChangeArrowheads="1"/>
          </p:cNvSpPr>
          <p:nvPr/>
        </p:nvSpPr>
        <p:spPr bwMode="auto">
          <a:xfrm>
            <a:off x="1143000" y="1219200"/>
            <a:ext cx="6781800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b="1">
                <a:solidFill>
                  <a:srgbClr val="FFFFFF"/>
                </a:solidFill>
              </a:rPr>
              <a:t>Sprawcy wypadków drogowych w 2012 roku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1600200"/>
            <a:ext cx="7416800" cy="5435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ext Box 1"/>
          <p:cNvSpPr txBox="1">
            <a:spLocks noChangeArrowheads="1"/>
          </p:cNvSpPr>
          <p:nvPr/>
        </p:nvSpPr>
        <p:spPr bwMode="auto">
          <a:xfrm>
            <a:off x="1981200" y="1219200"/>
            <a:ext cx="5486400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125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b="1">
                <a:solidFill>
                  <a:srgbClr val="FFFFFF"/>
                </a:solidFill>
              </a:rPr>
              <a:t>Ofiary wypadków drogowych w 2012 roku</a:t>
            </a:r>
          </a:p>
        </p:txBody>
      </p:sp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990600" y="1890713"/>
            <a:ext cx="2362200" cy="3063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875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1400" b="1">
                <a:solidFill>
                  <a:srgbClr val="FFFFFF"/>
                </a:solidFill>
              </a:rPr>
              <a:t>Zabici</a:t>
            </a: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5638800" y="2133600"/>
            <a:ext cx="1600200" cy="3063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875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1400" b="1">
                <a:solidFill>
                  <a:srgbClr val="FFFFFF"/>
                </a:solidFill>
              </a:rPr>
              <a:t>Ranni</a:t>
            </a:r>
          </a:p>
        </p:txBody>
      </p:sp>
      <p:graphicFrame>
        <p:nvGraphicFramePr>
          <p:cNvPr id="12292" name="Object 4"/>
          <p:cNvGraphicFramePr>
            <a:graphicFrameLocks noChangeAspect="1"/>
          </p:cNvGraphicFramePr>
          <p:nvPr/>
        </p:nvGraphicFramePr>
        <p:xfrm>
          <a:off x="-381000" y="2286000"/>
          <a:ext cx="5181600" cy="4038600"/>
        </p:xfrm>
        <a:graphic>
          <a:graphicData uri="http://schemas.openxmlformats.org/presentationml/2006/ole">
            <p:oleObj spid="_x0000_s12292" r:id="rId4" imgW="6012000" imgH="4800600" progId="">
              <p:embed/>
            </p:oleObj>
          </a:graphicData>
        </a:graphic>
      </p:graphicFrame>
      <p:graphicFrame>
        <p:nvGraphicFramePr>
          <p:cNvPr id="12293" name="Object 5"/>
          <p:cNvGraphicFramePr>
            <a:graphicFrameLocks noChangeAspect="1"/>
          </p:cNvGraphicFramePr>
          <p:nvPr/>
        </p:nvGraphicFramePr>
        <p:xfrm>
          <a:off x="4191000" y="2286000"/>
          <a:ext cx="5092700" cy="3733800"/>
        </p:xfrm>
        <a:graphic>
          <a:graphicData uri="http://schemas.openxmlformats.org/presentationml/2006/ole">
            <p:oleObj spid="_x0000_s12293" r:id="rId5" imgW="5783400" imgH="4030560" progId="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ext Box 1"/>
          <p:cNvSpPr txBox="1">
            <a:spLocks noChangeArrowheads="1"/>
          </p:cNvSpPr>
          <p:nvPr/>
        </p:nvSpPr>
        <p:spPr bwMode="auto">
          <a:xfrm>
            <a:off x="533400" y="2133600"/>
            <a:ext cx="7924800" cy="1608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marL="357188" indent="-357188">
              <a:spcAft>
                <a:spcPts val="563"/>
              </a:spcAft>
              <a:buClr>
                <a:srgbClr val="FFFFFF"/>
              </a:buClr>
              <a:buFont typeface="Times New Roman" pitchFamily="16" charset="0"/>
              <a:buBlip>
                <a:blip r:embed="rId3"/>
              </a:buBlip>
              <a:tabLst>
                <a:tab pos="357188" algn="l"/>
                <a:tab pos="1271588" algn="l"/>
                <a:tab pos="2185988" algn="l"/>
                <a:tab pos="3100388" algn="l"/>
                <a:tab pos="4014788" algn="l"/>
                <a:tab pos="4929188" algn="l"/>
                <a:tab pos="5843588" algn="l"/>
                <a:tab pos="6757988" algn="l"/>
                <a:tab pos="7672388" algn="l"/>
                <a:tab pos="8586788" algn="l"/>
                <a:tab pos="9501188" algn="l"/>
                <a:tab pos="10415588" algn="l"/>
              </a:tabLst>
            </a:pPr>
            <a:r>
              <a:rPr lang="pl-PL" b="1">
                <a:solidFill>
                  <a:srgbClr val="FFFFFF"/>
                </a:solidFill>
              </a:rPr>
              <a:t>prędkość:</a:t>
            </a:r>
            <a:r>
              <a:rPr lang="pl-PL">
                <a:solidFill>
                  <a:srgbClr val="FFFFFF"/>
                </a:solidFill>
              </a:rPr>
              <a:t> nadmierna i niedostosowana do panujących warunków ruchu</a:t>
            </a:r>
          </a:p>
          <a:p>
            <a:pPr marL="357188" indent="-357188">
              <a:spcAft>
                <a:spcPts val="563"/>
              </a:spcAft>
              <a:buClr>
                <a:srgbClr val="FFFFFF"/>
              </a:buClr>
              <a:buFont typeface="Times New Roman" pitchFamily="16" charset="0"/>
              <a:buBlip>
                <a:blip r:embed="rId3"/>
              </a:buBlip>
              <a:tabLst>
                <a:tab pos="357188" algn="l"/>
                <a:tab pos="1271588" algn="l"/>
                <a:tab pos="2185988" algn="l"/>
                <a:tab pos="3100388" algn="l"/>
                <a:tab pos="4014788" algn="l"/>
                <a:tab pos="4929188" algn="l"/>
                <a:tab pos="5843588" algn="l"/>
                <a:tab pos="6757988" algn="l"/>
                <a:tab pos="7672388" algn="l"/>
                <a:tab pos="8586788" algn="l"/>
                <a:tab pos="9501188" algn="l"/>
                <a:tab pos="10415588" algn="l"/>
              </a:tabLst>
            </a:pPr>
            <a:r>
              <a:rPr lang="pl-PL">
                <a:solidFill>
                  <a:srgbClr val="FFFFFF"/>
                </a:solidFill>
              </a:rPr>
              <a:t>nieustąpienie pierwszeństwa przejazdu </a:t>
            </a:r>
          </a:p>
          <a:p>
            <a:pPr marL="357188" indent="-357188">
              <a:spcAft>
                <a:spcPts val="563"/>
              </a:spcAft>
              <a:buClr>
                <a:srgbClr val="FFFFFF"/>
              </a:buClr>
              <a:buFont typeface="Times New Roman" pitchFamily="16" charset="0"/>
              <a:buBlip>
                <a:blip r:embed="rId3"/>
              </a:buBlip>
              <a:tabLst>
                <a:tab pos="357188" algn="l"/>
                <a:tab pos="1271588" algn="l"/>
                <a:tab pos="2185988" algn="l"/>
                <a:tab pos="3100388" algn="l"/>
                <a:tab pos="4014788" algn="l"/>
                <a:tab pos="4929188" algn="l"/>
                <a:tab pos="5843588" algn="l"/>
                <a:tab pos="6757988" algn="l"/>
                <a:tab pos="7672388" algn="l"/>
                <a:tab pos="8586788" algn="l"/>
                <a:tab pos="9501188" algn="l"/>
                <a:tab pos="10415588" algn="l"/>
              </a:tabLst>
            </a:pPr>
            <a:r>
              <a:rPr lang="pl-PL">
                <a:solidFill>
                  <a:srgbClr val="FFFFFF"/>
                </a:solidFill>
              </a:rPr>
              <a:t>nieprawidłowe zachowanie wobec pieszego (nieprawidłowe przejeżdżanie przejść dla pieszych oraz nieustąpienie pierwszeństwa pieszemu)</a:t>
            </a:r>
          </a:p>
        </p:txBody>
      </p:sp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762000" y="1447800"/>
            <a:ext cx="7543800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125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b="1">
                <a:solidFill>
                  <a:srgbClr val="FFFFFF"/>
                </a:solidFill>
              </a:rPr>
              <a:t>Główne przyczyny wypadków z winy kierujących</a:t>
            </a: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/>
          <a:srcRect t="22000" b="32002"/>
          <a:stretch>
            <a:fillRect/>
          </a:stretch>
        </p:blipFill>
        <p:spPr bwMode="auto">
          <a:xfrm>
            <a:off x="1066800" y="4191000"/>
            <a:ext cx="6781800" cy="23399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 Box 1"/>
          <p:cNvSpPr txBox="1">
            <a:spLocks noChangeArrowheads="1"/>
          </p:cNvSpPr>
          <p:nvPr/>
        </p:nvSpPr>
        <p:spPr bwMode="auto">
          <a:xfrm>
            <a:off x="762000" y="1447800"/>
            <a:ext cx="7543800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125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b="1">
                <a:solidFill>
                  <a:srgbClr val="FFFFFF"/>
                </a:solidFill>
              </a:rPr>
              <a:t>Główne przyczyny wypadków z winy pieszych</a:t>
            </a:r>
          </a:p>
        </p:txBody>
      </p:sp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914400" y="2362200"/>
            <a:ext cx="7696200" cy="1404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marL="357188" indent="-357188">
              <a:spcBef>
                <a:spcPts val="563"/>
              </a:spcBef>
              <a:buClr>
                <a:srgbClr val="FFFFFF"/>
              </a:buClr>
              <a:buFont typeface="Times New Roman" pitchFamily="16" charset="0"/>
              <a:buBlip>
                <a:blip r:embed="rId3"/>
              </a:buBlip>
              <a:tabLst>
                <a:tab pos="357188" algn="l"/>
                <a:tab pos="1271588" algn="l"/>
                <a:tab pos="2185988" algn="l"/>
                <a:tab pos="3100388" algn="l"/>
                <a:tab pos="4014788" algn="l"/>
                <a:tab pos="4929188" algn="l"/>
                <a:tab pos="5843588" algn="l"/>
                <a:tab pos="6757988" algn="l"/>
                <a:tab pos="7672388" algn="l"/>
                <a:tab pos="8586788" algn="l"/>
                <a:tab pos="9501188" algn="l"/>
                <a:tab pos="10415588" algn="l"/>
              </a:tabLst>
            </a:pPr>
            <a:r>
              <a:rPr lang="pl-PL">
                <a:solidFill>
                  <a:srgbClr val="FFFFFF"/>
                </a:solidFill>
              </a:rPr>
              <a:t>„wtargnięcie” na jezdnię bezpośrednio przed jadącym pojazdem</a:t>
            </a:r>
          </a:p>
          <a:p>
            <a:pPr marL="357188" indent="-357188">
              <a:spcBef>
                <a:spcPts val="563"/>
              </a:spcBef>
              <a:buClr>
                <a:srgbClr val="FFFFFF"/>
              </a:buClr>
              <a:buFont typeface="Times New Roman" pitchFamily="16" charset="0"/>
              <a:buBlip>
                <a:blip r:embed="rId3"/>
              </a:buBlip>
              <a:tabLst>
                <a:tab pos="357188" algn="l"/>
                <a:tab pos="1271588" algn="l"/>
                <a:tab pos="2185988" algn="l"/>
                <a:tab pos="3100388" algn="l"/>
                <a:tab pos="4014788" algn="l"/>
                <a:tab pos="4929188" algn="l"/>
                <a:tab pos="5843588" algn="l"/>
                <a:tab pos="6757988" algn="l"/>
                <a:tab pos="7672388" algn="l"/>
                <a:tab pos="8586788" algn="l"/>
                <a:tab pos="9501188" algn="l"/>
                <a:tab pos="10415588" algn="l"/>
              </a:tabLst>
            </a:pPr>
            <a:r>
              <a:rPr lang="pl-PL">
                <a:solidFill>
                  <a:srgbClr val="FFFFFF"/>
                </a:solidFill>
              </a:rPr>
              <a:t>przekraczanie jezdni w miejscu niedozwolonym </a:t>
            </a:r>
          </a:p>
          <a:p>
            <a:pPr marL="357188" indent="-357188">
              <a:spcBef>
                <a:spcPts val="563"/>
              </a:spcBef>
              <a:buClr>
                <a:srgbClr val="FFFFFF"/>
              </a:buClr>
              <a:buFont typeface="Times New Roman" pitchFamily="16" charset="0"/>
              <a:buBlip>
                <a:blip r:embed="rId3"/>
              </a:buBlip>
              <a:tabLst>
                <a:tab pos="357188" algn="l"/>
                <a:tab pos="1271588" algn="l"/>
                <a:tab pos="2185988" algn="l"/>
                <a:tab pos="3100388" algn="l"/>
                <a:tab pos="4014788" algn="l"/>
                <a:tab pos="4929188" algn="l"/>
                <a:tab pos="5843588" algn="l"/>
                <a:tab pos="6757988" algn="l"/>
                <a:tab pos="7672388" algn="l"/>
                <a:tab pos="8586788" algn="l"/>
                <a:tab pos="9501188" algn="l"/>
                <a:tab pos="10415588" algn="l"/>
              </a:tabLst>
            </a:pPr>
            <a:r>
              <a:rPr lang="pl-PL">
                <a:solidFill>
                  <a:srgbClr val="FFFFFF"/>
                </a:solidFill>
              </a:rPr>
              <a:t>wejście na jezdnię zza pojazdu, przeszkody</a:t>
            </a:r>
          </a:p>
          <a:p>
            <a:pPr marL="357188" indent="-357188">
              <a:spcBef>
                <a:spcPts val="563"/>
              </a:spcBef>
              <a:buClr>
                <a:srgbClr val="FFFFFF"/>
              </a:buClr>
              <a:buFont typeface="Times New Roman" pitchFamily="16" charset="0"/>
              <a:buBlip>
                <a:blip r:embed="rId3"/>
              </a:buBlip>
              <a:tabLst>
                <a:tab pos="357188" algn="l"/>
                <a:tab pos="1271588" algn="l"/>
                <a:tab pos="2185988" algn="l"/>
                <a:tab pos="3100388" algn="l"/>
                <a:tab pos="4014788" algn="l"/>
                <a:tab pos="4929188" algn="l"/>
                <a:tab pos="5843588" algn="l"/>
                <a:tab pos="6757988" algn="l"/>
                <a:tab pos="7672388" algn="l"/>
                <a:tab pos="8586788" algn="l"/>
                <a:tab pos="9501188" algn="l"/>
                <a:tab pos="10415588" algn="l"/>
              </a:tabLst>
            </a:pPr>
            <a:r>
              <a:rPr lang="pl-PL">
                <a:solidFill>
                  <a:srgbClr val="FFFFFF"/>
                </a:solidFill>
              </a:rPr>
              <a:t>wejście na jezdnię przy czerwonym świetle</a:t>
            </a: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9000" y="4267200"/>
            <a:ext cx="1828800" cy="2286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05350" y="1981200"/>
            <a:ext cx="4438650" cy="4683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47625" y="1854200"/>
            <a:ext cx="4549775" cy="4757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1371600" y="1295400"/>
            <a:ext cx="6324600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125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b="1">
                <a:solidFill>
                  <a:srgbClr val="FFFFFF"/>
                </a:solidFill>
              </a:rPr>
              <a:t>Bezpieczenstwo pieszych w latach 2008 – 2012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7800" y="1778000"/>
            <a:ext cx="8907463" cy="53578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685800" y="1219200"/>
            <a:ext cx="7620000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b="1">
                <a:solidFill>
                  <a:srgbClr val="FFFFFF"/>
                </a:solidFill>
              </a:rPr>
              <a:t>Wypadki drogowe w poszczególnych miesiącach 2011 i 2012 roku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09" name="Object 1"/>
          <p:cNvGraphicFramePr>
            <a:graphicFrameLocks noChangeAspect="1"/>
          </p:cNvGraphicFramePr>
          <p:nvPr/>
        </p:nvGraphicFramePr>
        <p:xfrm>
          <a:off x="685800" y="1905000"/>
          <a:ext cx="7612063" cy="4699000"/>
        </p:xfrm>
        <a:graphic>
          <a:graphicData uri="http://schemas.openxmlformats.org/presentationml/2006/ole">
            <p:oleObj spid="_x0000_s17409" r:id="rId4" imgW="7086240" imgH="4701600" progId="">
              <p:embed/>
            </p:oleObj>
          </a:graphicData>
        </a:graphic>
      </p:graphicFrame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457200" y="1295400"/>
            <a:ext cx="8305800" cy="3984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b="1">
                <a:solidFill>
                  <a:srgbClr val="FFFFFF"/>
                </a:solidFill>
              </a:rPr>
              <a:t>Wypadki drogowe w poszczególnych dniach tygodnia 2012 roku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33" name="Object 1"/>
          <p:cNvGraphicFramePr>
            <a:graphicFrameLocks noChangeAspect="1"/>
          </p:cNvGraphicFramePr>
          <p:nvPr/>
        </p:nvGraphicFramePr>
        <p:xfrm>
          <a:off x="381000" y="2057400"/>
          <a:ext cx="8305800" cy="4633913"/>
        </p:xfrm>
        <a:graphic>
          <a:graphicData uri="http://schemas.openxmlformats.org/presentationml/2006/ole">
            <p:oleObj spid="_x0000_s18433" r:id="rId4" imgW="6979680" imgH="3893400" progId="">
              <p:embed/>
            </p:oleObj>
          </a:graphicData>
        </a:graphic>
      </p:graphicFrame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1524000" y="1295400"/>
            <a:ext cx="6096000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125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b="1">
                <a:solidFill>
                  <a:srgbClr val="FFFFFF"/>
                </a:solidFill>
              </a:rPr>
              <a:t>Wypadki drogowe w 2012 roku wg godzin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990600" y="1371600"/>
            <a:ext cx="7467600" cy="366713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pl-PL" b="1" dirty="0" smtClean="0">
                <a:solidFill>
                  <a:schemeClr val="bg1"/>
                </a:solidFill>
              </a:rPr>
              <a:t>Stan bezpieczeństwa w ruchu drogowym w okresie I-III.2012/2013</a:t>
            </a:r>
          </a:p>
        </p:txBody>
      </p:sp>
      <p:graphicFrame>
        <p:nvGraphicFramePr>
          <p:cNvPr id="18435" name="Object 3"/>
          <p:cNvGraphicFramePr>
            <a:graphicFrameLocks noChangeAspect="1"/>
          </p:cNvGraphicFramePr>
          <p:nvPr/>
        </p:nvGraphicFramePr>
        <p:xfrm>
          <a:off x="990600" y="1858963"/>
          <a:ext cx="7056438" cy="4999037"/>
        </p:xfrm>
        <a:graphic>
          <a:graphicData uri="http://schemas.openxmlformats.org/presentationml/2006/ole">
            <p:oleObj spid="_x0000_s40962" name="Wykres" r:id="rId3" imgW="6659928" imgH="5006340" progId="Excel.Sheet.8">
              <p:embed/>
            </p:oleObj>
          </a:graphicData>
        </a:graphic>
      </p:graphicFrame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905000" y="4191000"/>
            <a:ext cx="1066800" cy="762000"/>
            <a:chOff x="1296" y="2640"/>
            <a:chExt cx="672" cy="480"/>
          </a:xfrm>
        </p:grpSpPr>
        <p:sp>
          <p:nvSpPr>
            <p:cNvPr id="18444" name="Oval 7"/>
            <p:cNvSpPr>
              <a:spLocks noChangeArrowheads="1"/>
            </p:cNvSpPr>
            <p:nvPr/>
          </p:nvSpPr>
          <p:spPr bwMode="auto">
            <a:xfrm>
              <a:off x="1296" y="2640"/>
              <a:ext cx="672" cy="480"/>
            </a:xfrm>
            <a:prstGeom prst="ellipse">
              <a:avLst/>
            </a:prstGeom>
            <a:solidFill>
              <a:srgbClr val="C1C1C3"/>
            </a:soli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747475"/>
              </a:prstShdw>
            </a:effectLst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5131" name="Text Box 11"/>
            <p:cNvSpPr txBox="1">
              <a:spLocks noChangeArrowheads="1"/>
            </p:cNvSpPr>
            <p:nvPr/>
          </p:nvSpPr>
          <p:spPr bwMode="auto">
            <a:xfrm>
              <a:off x="1344" y="2688"/>
              <a:ext cx="576" cy="339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  <a:extLst/>
          </p:spPr>
          <p:txBody>
            <a:bodyPr>
              <a:spAutoFit/>
            </a:bodyPr>
            <a:lstStyle/>
            <a:p>
              <a:pPr algn="ctr">
                <a:spcBef>
                  <a:spcPct val="10000"/>
                </a:spcBef>
              </a:pPr>
              <a:r>
                <a:rPr lang="pl-PL" sz="1400" b="1">
                  <a:solidFill>
                    <a:srgbClr val="000099"/>
                  </a:solidFill>
                </a:rPr>
                <a:t>-1147</a:t>
              </a:r>
            </a:p>
            <a:p>
              <a:pPr algn="ctr">
                <a:spcBef>
                  <a:spcPct val="10000"/>
                </a:spcBef>
              </a:pPr>
              <a:r>
                <a:rPr lang="pl-PL" sz="1400" b="1">
                  <a:solidFill>
                    <a:srgbClr val="000099"/>
                  </a:solidFill>
                </a:rPr>
                <a:t>(-16,2%)</a:t>
              </a:r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4038600" y="4191000"/>
            <a:ext cx="1066800" cy="762000"/>
            <a:chOff x="2496" y="2544"/>
            <a:chExt cx="672" cy="480"/>
          </a:xfrm>
        </p:grpSpPr>
        <p:sp>
          <p:nvSpPr>
            <p:cNvPr id="18442" name="Oval 8"/>
            <p:cNvSpPr>
              <a:spLocks noChangeArrowheads="1"/>
            </p:cNvSpPr>
            <p:nvPr/>
          </p:nvSpPr>
          <p:spPr bwMode="auto">
            <a:xfrm>
              <a:off x="2496" y="2544"/>
              <a:ext cx="672" cy="480"/>
            </a:xfrm>
            <a:prstGeom prst="ellipse">
              <a:avLst/>
            </a:prstGeom>
            <a:solidFill>
              <a:srgbClr val="C1C1C3"/>
            </a:soli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747475"/>
              </a:prstShdw>
            </a:effectLst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5133" name="Text Box 13"/>
            <p:cNvSpPr txBox="1">
              <a:spLocks noChangeArrowheads="1"/>
            </p:cNvSpPr>
            <p:nvPr/>
          </p:nvSpPr>
          <p:spPr bwMode="auto">
            <a:xfrm>
              <a:off x="2544" y="2592"/>
              <a:ext cx="576" cy="339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  <a:extLst/>
          </p:spPr>
          <p:txBody>
            <a:bodyPr>
              <a:spAutoFit/>
            </a:bodyPr>
            <a:lstStyle/>
            <a:p>
              <a:pPr algn="ctr">
                <a:spcBef>
                  <a:spcPct val="10000"/>
                </a:spcBef>
              </a:pPr>
              <a:r>
                <a:rPr lang="pl-PL" sz="1400" b="1">
                  <a:solidFill>
                    <a:srgbClr val="000099"/>
                  </a:solidFill>
                </a:rPr>
                <a:t>-174</a:t>
              </a:r>
            </a:p>
            <a:p>
              <a:pPr algn="ctr">
                <a:spcBef>
                  <a:spcPct val="10000"/>
                </a:spcBef>
              </a:pPr>
              <a:r>
                <a:rPr lang="pl-PL" sz="1400" b="1">
                  <a:solidFill>
                    <a:srgbClr val="000099"/>
                  </a:solidFill>
                </a:rPr>
                <a:t>(-23,3%)</a:t>
              </a:r>
            </a:p>
          </p:txBody>
        </p: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5867400" y="3886200"/>
            <a:ext cx="1066800" cy="762000"/>
            <a:chOff x="3600" y="2496"/>
            <a:chExt cx="672" cy="480"/>
          </a:xfrm>
        </p:grpSpPr>
        <p:sp>
          <p:nvSpPr>
            <p:cNvPr id="18440" name="Oval 10"/>
            <p:cNvSpPr>
              <a:spLocks noChangeArrowheads="1"/>
            </p:cNvSpPr>
            <p:nvPr/>
          </p:nvSpPr>
          <p:spPr bwMode="auto">
            <a:xfrm>
              <a:off x="3600" y="2496"/>
              <a:ext cx="672" cy="480"/>
            </a:xfrm>
            <a:prstGeom prst="ellipse">
              <a:avLst/>
            </a:prstGeom>
            <a:solidFill>
              <a:srgbClr val="C1C1C3"/>
            </a:soli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747475"/>
              </a:prstShdw>
            </a:effectLst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5134" name="Text Box 14"/>
            <p:cNvSpPr txBox="1">
              <a:spLocks noChangeArrowheads="1"/>
            </p:cNvSpPr>
            <p:nvPr/>
          </p:nvSpPr>
          <p:spPr bwMode="auto">
            <a:xfrm>
              <a:off x="3648" y="2544"/>
              <a:ext cx="576" cy="339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  <a:extLst/>
          </p:spPr>
          <p:txBody>
            <a:bodyPr>
              <a:spAutoFit/>
            </a:bodyPr>
            <a:lstStyle/>
            <a:p>
              <a:pPr algn="ctr">
                <a:spcBef>
                  <a:spcPct val="10000"/>
                </a:spcBef>
              </a:pPr>
              <a:r>
                <a:rPr lang="pl-PL" sz="1400" b="1">
                  <a:solidFill>
                    <a:srgbClr val="000099"/>
                  </a:solidFill>
                </a:rPr>
                <a:t>-1582</a:t>
              </a:r>
            </a:p>
            <a:p>
              <a:pPr algn="ctr">
                <a:spcBef>
                  <a:spcPct val="10000"/>
                </a:spcBef>
              </a:pPr>
              <a:r>
                <a:rPr lang="pl-PL" sz="1400" b="1">
                  <a:solidFill>
                    <a:srgbClr val="000099"/>
                  </a:solidFill>
                </a:rPr>
                <a:t>(-17,2%)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ext Box 1"/>
          <p:cNvSpPr txBox="1">
            <a:spLocks noChangeArrowheads="1"/>
          </p:cNvSpPr>
          <p:nvPr/>
        </p:nvSpPr>
        <p:spPr bwMode="auto">
          <a:xfrm>
            <a:off x="3886200" y="3048000"/>
            <a:ext cx="5562600" cy="581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2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3200" b="1">
                <a:solidFill>
                  <a:srgbClr val="FFFF00"/>
                </a:solidFill>
              </a:rPr>
              <a:t>Dziękuję za uwagę</a:t>
            </a:r>
          </a:p>
        </p:txBody>
      </p:sp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4343400" y="3962400"/>
            <a:ext cx="4572000" cy="1190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b="1" i="1">
                <a:solidFill>
                  <a:srgbClr val="FFFFFF"/>
                </a:solidFill>
              </a:rPr>
              <a:t>nadinsp. Krzysztof Gajewski</a:t>
            </a: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b="1" i="1">
              <a:solidFill>
                <a:srgbClr val="FFFFFF"/>
              </a:solidFill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b="1" i="1">
                <a:solidFill>
                  <a:srgbClr val="FFFFFF"/>
                </a:solidFill>
              </a:rPr>
              <a:t>Pierwszy Zastępca</a:t>
            </a: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b="1" i="1">
                <a:solidFill>
                  <a:srgbClr val="FFFFFF"/>
                </a:solidFill>
              </a:rPr>
              <a:t>Komendanta Głównego Policji</a:t>
            </a: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1676400"/>
            <a:ext cx="3352800" cy="3352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533400" y="5703888"/>
            <a:ext cx="8305800" cy="10683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1200" b="1" i="1">
                <a:solidFill>
                  <a:srgbClr val="FFFFFF"/>
                </a:solidFill>
              </a:rPr>
              <a:t>VI Międzynarodowa Konferencja Policyjna</a:t>
            </a: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1200" b="1" i="1">
                <a:solidFill>
                  <a:srgbClr val="FFFFFF"/>
                </a:solidFill>
              </a:rPr>
              <a:t>Narodowy Program Bezpieczeństwa Ruchu Drogowego 2013-2020 - nowe wyzwania dla Policji oraz innych służb i instytucji odpowiedzialnych za bezpieczeństwo ruchu drogowego</a:t>
            </a: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1400" b="1" i="1">
              <a:solidFill>
                <a:srgbClr val="FFFFFF"/>
              </a:solidFill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1400" b="1" i="1">
                <a:solidFill>
                  <a:srgbClr val="FFFFFF"/>
                </a:solidFill>
              </a:rPr>
              <a:t>Warszawa, dn. 16 – 17 kwietnia 2013.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Calibri"/>
        <a:ea typeface=""/>
        <a:cs typeface="Arial"/>
      </a:majorFont>
      <a:minorFont>
        <a:latin typeface="Calibri"/>
        <a:ea typeface=""/>
        <a:cs typeface="Arial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4088</TotalTime>
  <Words>435</Words>
  <PresentationFormat>Pokaz na ekranie (4:3)</PresentationFormat>
  <Paragraphs>141</Paragraphs>
  <Slides>18</Slides>
  <Notes>17</Notes>
  <HiddenSlides>0</HiddenSlides>
  <MMClips>0</MMClips>
  <ScaleCrop>false</ScaleCrop>
  <HeadingPairs>
    <vt:vector size="8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18</vt:i4>
      </vt:variant>
    </vt:vector>
  </HeadingPairs>
  <TitlesOfParts>
    <vt:vector size="25" baseType="lpstr">
      <vt:lpstr>Arial</vt:lpstr>
      <vt:lpstr>Times New Roman</vt:lpstr>
      <vt:lpstr>Calibri</vt:lpstr>
      <vt:lpstr>Arial CE</vt:lpstr>
      <vt:lpstr>Ariel</vt:lpstr>
      <vt:lpstr>Projekt domyślny</vt:lpstr>
      <vt:lpstr>Wykres</vt:lpstr>
      <vt:lpstr>Slajd 1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  <vt:lpstr>Slajd 13</vt:lpstr>
      <vt:lpstr>Slajd 14</vt:lpstr>
      <vt:lpstr>Slajd 15</vt:lpstr>
      <vt:lpstr>Slajd 16</vt:lpstr>
      <vt:lpstr>Slajd 17</vt:lpstr>
      <vt:lpstr>Slajd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Magdalena Zawadzka</cp:lastModifiedBy>
  <cp:revision>343</cp:revision>
  <cp:lastPrinted>1601-01-01T00:00:00Z</cp:lastPrinted>
  <dcterms:created xsi:type="dcterms:W3CDTF">2013-01-03T10:41:55Z</dcterms:created>
  <dcterms:modified xsi:type="dcterms:W3CDTF">2013-04-10T07:20:51Z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