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5" r:id="rId3"/>
    <p:sldId id="292" r:id="rId4"/>
    <p:sldId id="296" r:id="rId5"/>
    <p:sldId id="294" r:id="rId6"/>
    <p:sldId id="297" r:id="rId7"/>
    <p:sldId id="299" r:id="rId8"/>
    <p:sldId id="301" r:id="rId9"/>
    <p:sldId id="302" r:id="rId10"/>
    <p:sldId id="300" r:id="rId11"/>
  </p:sldIdLst>
  <p:sldSz cx="9144000" cy="6858000" type="screen4x3"/>
  <p:notesSz cx="6400800" cy="8686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showNarration="1">
    <p:present/>
    <p:sldAll/>
    <p:penClr>
      <a:schemeClr val="tx1"/>
    </p:penClr>
  </p:showPr>
  <p:clrMru>
    <a:srgbClr val="292929"/>
    <a:srgbClr val="4D4D4D"/>
    <a:srgbClr val="DDDDDD"/>
    <a:srgbClr val="777777"/>
    <a:srgbClr val="C0C0C0"/>
    <a:srgbClr val="F19900"/>
    <a:srgbClr val="FF0000"/>
    <a:srgbClr val="0088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481" autoAdjust="0"/>
    <p:restoredTop sz="94625" autoAdjust="0"/>
  </p:normalViewPr>
  <p:slideViewPr>
    <p:cSldViewPr>
      <p:cViewPr varScale="1">
        <p:scale>
          <a:sx n="65" d="100"/>
          <a:sy n="65" d="100"/>
        </p:scale>
        <p:origin x="-12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75" tIns="41739" rIns="83475" bIns="41739" numCol="1" anchor="t" anchorCtr="0" compatLnSpc="1">
            <a:prstTxWarp prst="textNoShape">
              <a:avLst/>
            </a:prstTxWarp>
          </a:bodyPr>
          <a:lstStyle>
            <a:lvl1pPr defTabSz="834736">
              <a:defRPr kumimoji="1" sz="1100" smtClean="0">
                <a:latin typeface="Tahoma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26377" y="1"/>
            <a:ext cx="2772936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75" tIns="41739" rIns="83475" bIns="41739" numCol="1" anchor="t" anchorCtr="0" compatLnSpc="1">
            <a:prstTxWarp prst="textNoShape">
              <a:avLst/>
            </a:prstTxWarp>
          </a:bodyPr>
          <a:lstStyle>
            <a:lvl1pPr algn="r" defTabSz="834736">
              <a:defRPr kumimoji="1" sz="1100" smtClean="0">
                <a:latin typeface="Tahoma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51494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75" tIns="41739" rIns="83475" bIns="41739" numCol="1" anchor="b" anchorCtr="0" compatLnSpc="1">
            <a:prstTxWarp prst="textNoShape">
              <a:avLst/>
            </a:prstTxWarp>
          </a:bodyPr>
          <a:lstStyle>
            <a:lvl1pPr defTabSz="834736">
              <a:defRPr kumimoji="1" sz="1100" smtClean="0">
                <a:latin typeface="Tahoma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26377" y="8251494"/>
            <a:ext cx="2772936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475" tIns="41739" rIns="83475" bIns="41739" numCol="1" anchor="b" anchorCtr="0" compatLnSpc="1">
            <a:prstTxWarp prst="textNoShape">
              <a:avLst/>
            </a:prstTxWarp>
          </a:bodyPr>
          <a:lstStyle>
            <a:lvl1pPr algn="r" defTabSz="834736">
              <a:defRPr kumimoji="1" sz="1100" smtClean="0">
                <a:latin typeface="Tahoma" charset="0"/>
              </a:defRPr>
            </a:lvl1pPr>
          </a:lstStyle>
          <a:p>
            <a:pPr>
              <a:defRPr/>
            </a:pPr>
            <a:fld id="{F04F3B1F-9C12-4B36-8FD3-E08FEB98D3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7391" tIns="0" rIns="17391" bIns="0" numCol="1" anchor="t" anchorCtr="0" compatLnSpc="1">
            <a:prstTxWarp prst="textNoShape">
              <a:avLst/>
            </a:prstTxWarp>
          </a:bodyPr>
          <a:lstStyle>
            <a:lvl1pPr defTabSz="834736">
              <a:defRPr kumimoji="1" sz="900" i="1" smtClean="0">
                <a:latin typeface="Tahoma" charset="0"/>
              </a:defRPr>
            </a:lvl1pPr>
          </a:lstStyle>
          <a:p>
            <a:pPr>
              <a:defRPr/>
            </a:pPr>
            <a:r>
              <a:rPr lang="pl-PL" dirty="0"/>
              <a:t>*</a:t>
            </a:r>
            <a:endParaRPr lang="pl-PL" sz="11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7863" y="1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7391" tIns="0" rIns="17391" bIns="0" numCol="1" anchor="t" anchorCtr="0" compatLnSpc="1">
            <a:prstTxWarp prst="textNoShape">
              <a:avLst/>
            </a:prstTxWarp>
          </a:bodyPr>
          <a:lstStyle>
            <a:lvl1pPr algn="r" defTabSz="834736">
              <a:defRPr kumimoji="1" sz="900" i="1" smtClean="0">
                <a:latin typeface="Tahoma" charset="0"/>
              </a:defRPr>
            </a:lvl1pPr>
          </a:lstStyle>
          <a:p>
            <a:pPr>
              <a:defRPr/>
            </a:pPr>
            <a:r>
              <a:rPr lang="pl-PL" dirty="0"/>
              <a:t>96-07-16</a:t>
            </a:r>
            <a:endParaRPr lang="pl-PL" sz="1100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652463"/>
            <a:ext cx="4343400" cy="32575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51954" y="4126437"/>
            <a:ext cx="4696893" cy="390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055" tIns="42030" rIns="84055" bIns="420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2875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7391" tIns="0" rIns="17391" bIns="0" numCol="1" anchor="b" anchorCtr="0" compatLnSpc="1">
            <a:prstTxWarp prst="textNoShape">
              <a:avLst/>
            </a:prstTxWarp>
          </a:bodyPr>
          <a:lstStyle>
            <a:lvl1pPr defTabSz="834736">
              <a:defRPr kumimoji="1" sz="900" i="1" smtClean="0">
                <a:latin typeface="Tahoma" charset="0"/>
              </a:defRPr>
            </a:lvl1pPr>
          </a:lstStyle>
          <a:p>
            <a:pPr>
              <a:defRPr/>
            </a:pPr>
            <a:r>
              <a:rPr lang="pl-PL" dirty="0"/>
              <a:t>*</a:t>
            </a:r>
            <a:endParaRPr lang="pl-PL" sz="1100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7863" y="8252875"/>
            <a:ext cx="2772937" cy="4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7391" tIns="0" rIns="17391" bIns="0" numCol="1" anchor="b" anchorCtr="0" compatLnSpc="1">
            <a:prstTxWarp prst="textNoShape">
              <a:avLst/>
            </a:prstTxWarp>
          </a:bodyPr>
          <a:lstStyle>
            <a:lvl1pPr algn="r" defTabSz="834736">
              <a:defRPr kumimoji="1" sz="900" i="1" smtClean="0">
                <a:latin typeface="Tahoma" charset="0"/>
              </a:defRPr>
            </a:lvl1pPr>
          </a:lstStyle>
          <a:p>
            <a:pPr>
              <a:defRPr/>
            </a:pPr>
            <a:r>
              <a:rPr lang="pl-PL" dirty="0"/>
              <a:t>##</a:t>
            </a:r>
            <a:endParaRPr lang="pl-PL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pl-PL" dirty="0">
                <a:latin typeface="Tahoma" pitchFamily="34" charset="0"/>
              </a:rPr>
              <a:t>*</a:t>
            </a:r>
            <a:endParaRPr lang="pl-PL" sz="1100" i="0" dirty="0">
              <a:latin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pl-PL" dirty="0">
                <a:latin typeface="Tahoma" pitchFamily="34" charset="0"/>
              </a:rPr>
              <a:t>96-07-16</a:t>
            </a:r>
            <a:endParaRPr lang="pl-PL" sz="1100" i="0" dirty="0">
              <a:latin typeface="Tahoma" pitchFamily="34" charset="0"/>
            </a:endParaRPr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pl-PL" dirty="0">
                <a:latin typeface="Tahoma" pitchFamily="34" charset="0"/>
              </a:rPr>
              <a:t>*</a:t>
            </a:r>
            <a:endParaRPr lang="pl-PL" sz="1100" i="0" dirty="0">
              <a:latin typeface="Tahoma" pitchFamily="34" charset="0"/>
            </a:endParaRP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pl-PL" dirty="0">
                <a:latin typeface="Tahoma" pitchFamily="34" charset="0"/>
              </a:rPr>
              <a:t>##</a:t>
            </a:r>
            <a:endParaRPr lang="pl-PL" sz="1100" i="0" dirty="0">
              <a:latin typeface="Tahoma" pitchFamily="34" charset="0"/>
            </a:endParaRPr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1-bg-pa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 descr="1-bg-header"/>
          <p:cNvPicPr>
            <a:picLocks noChangeAspect="1" noChangeArrowheads="1"/>
          </p:cNvPicPr>
          <p:nvPr userDrawn="1"/>
        </p:nvPicPr>
        <p:blipFill>
          <a:blip r:embed="rId3"/>
          <a:srcRect r="14999"/>
          <a:stretch>
            <a:fillRect/>
          </a:stretch>
        </p:blipFill>
        <p:spPr bwMode="auto">
          <a:xfrm>
            <a:off x="1371600" y="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9"/>
          <p:cNvSpPr>
            <a:spLocks noChangeArrowheads="1"/>
          </p:cNvSpPr>
          <p:nvPr userDrawn="1"/>
        </p:nvSpPr>
        <p:spPr bwMode="gray">
          <a:xfrm>
            <a:off x="4545013" y="1049338"/>
            <a:ext cx="4598987" cy="17462"/>
          </a:xfrm>
          <a:prstGeom prst="rect">
            <a:avLst/>
          </a:prstGeom>
          <a:gradFill rotWithShape="0">
            <a:gsLst>
              <a:gs pos="0">
                <a:srgbClr val="777777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pl-PL" sz="2400">
              <a:latin typeface="Tahoma" charset="0"/>
            </a:endParaRPr>
          </a:p>
        </p:txBody>
      </p:sp>
      <p:sp>
        <p:nvSpPr>
          <p:cNvPr id="7" name="Rectangle 20"/>
          <p:cNvSpPr>
            <a:spLocks noChangeArrowheads="1"/>
          </p:cNvSpPr>
          <p:nvPr userDrawn="1"/>
        </p:nvSpPr>
        <p:spPr bwMode="gray">
          <a:xfrm flipH="1">
            <a:off x="0" y="1049338"/>
            <a:ext cx="4564063" cy="17462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777777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pl-PL" sz="2400">
              <a:latin typeface="Tahoma" charset="0"/>
            </a:endParaRPr>
          </a:p>
        </p:txBody>
      </p:sp>
      <p:pic>
        <p:nvPicPr>
          <p:cNvPr id="8" name="Picture 21" descr="watermark_for_photo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81000"/>
            <a:ext cx="12954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godlo_na_strone_2"/>
          <p:cNvPicPr>
            <a:picLocks noChangeAspect="1" noChangeArrowheads="1"/>
          </p:cNvPicPr>
          <p:nvPr userDrawn="1"/>
        </p:nvPicPr>
        <p:blipFill>
          <a:blip r:embed="rId5">
            <a:lum contrast="-6000"/>
          </a:blip>
          <a:srcRect/>
          <a:stretch>
            <a:fillRect/>
          </a:stretch>
        </p:blipFill>
        <p:spPr bwMode="auto">
          <a:xfrm>
            <a:off x="204788" y="0"/>
            <a:ext cx="8620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ftr" sz="quarter" idx="10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740ECF5-3397-430A-9B60-0D68850FD1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2" name="Rectangle 3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C3D0-A3AF-40BE-BE5F-3F7D3336E1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18734-B451-40B1-BD85-AE47E66B852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FE1CB-BBBC-4CF0-AEE5-4B5E84A0661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8D21C-063A-4952-88E2-69D61F1533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9313C-A4FB-4B2E-A7AD-998BF6ADC0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5994E-F6D6-4398-B3A1-ACC620D734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CE23A-7D0B-4E17-ACA9-42A1DBEFCE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E1D00-2D08-4140-8339-9D797830B5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7050A-2738-417B-B640-52A80E46C1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2209800" cy="4953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2400" y="1143000"/>
            <a:ext cx="6477000" cy="49530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44580-4302-44B5-B047-BF0653B453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1-bg-page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143000"/>
            <a:ext cx="883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600200"/>
            <a:ext cx="8839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95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8D1E7F7D-A188-4166-A32A-62985E4228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1032" name="Picture 23" descr="1-bg-header"/>
          <p:cNvPicPr>
            <a:picLocks noChangeAspect="1" noChangeArrowheads="1"/>
          </p:cNvPicPr>
          <p:nvPr userDrawn="1"/>
        </p:nvPicPr>
        <p:blipFill>
          <a:blip r:embed="rId14"/>
          <a:srcRect r="14999"/>
          <a:stretch>
            <a:fillRect/>
          </a:stretch>
        </p:blipFill>
        <p:spPr bwMode="auto">
          <a:xfrm>
            <a:off x="1371600" y="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Rectangle 8"/>
          <p:cNvSpPr>
            <a:spLocks noChangeArrowheads="1"/>
          </p:cNvSpPr>
          <p:nvPr userDrawn="1"/>
        </p:nvSpPr>
        <p:spPr bwMode="gray">
          <a:xfrm>
            <a:off x="4545013" y="1049338"/>
            <a:ext cx="4598987" cy="17462"/>
          </a:xfrm>
          <a:prstGeom prst="rect">
            <a:avLst/>
          </a:prstGeom>
          <a:gradFill rotWithShape="0">
            <a:gsLst>
              <a:gs pos="0">
                <a:srgbClr val="777777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pl-PL" sz="2400">
              <a:latin typeface="Tahoma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 userDrawn="1"/>
        </p:nvSpPr>
        <p:spPr bwMode="gray">
          <a:xfrm flipH="1">
            <a:off x="0" y="1049338"/>
            <a:ext cx="4564063" cy="17462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777777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pl-PL" sz="2400">
              <a:latin typeface="Tahoma" charset="0"/>
            </a:endParaRPr>
          </a:p>
        </p:txBody>
      </p:sp>
      <p:pic>
        <p:nvPicPr>
          <p:cNvPr id="1035" name="Picture 26" descr="godlo_na_strone_2"/>
          <p:cNvPicPr>
            <a:picLocks noChangeAspect="1" noChangeArrowheads="1"/>
          </p:cNvPicPr>
          <p:nvPr userDrawn="1"/>
        </p:nvPicPr>
        <p:blipFill>
          <a:blip r:embed="rId15">
            <a:lum contrast="-6000"/>
          </a:blip>
          <a:srcRect/>
          <a:stretch>
            <a:fillRect/>
          </a:stretch>
        </p:blipFill>
        <p:spPr bwMode="auto">
          <a:xfrm>
            <a:off x="204788" y="0"/>
            <a:ext cx="8620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27" descr="watermark_for_phot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1143000" y="381000"/>
            <a:ext cx="12954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b2.jpg"/>
          <p:cNvPicPr>
            <a:picLocks noChangeAspect="1"/>
          </p:cNvPicPr>
          <p:nvPr/>
        </p:nvPicPr>
        <p:blipFill>
          <a:blip r:embed="rId3" cstate="print"/>
          <a:srcRect t="11927" b="16132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800" y="1981200"/>
            <a:ext cx="7391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600" b="1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777777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LUDZIE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600" b="1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777777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TO NIE TOWAR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t="14349" b="552"/>
          <a:stretch>
            <a:fillRect/>
          </a:stretch>
        </p:blipFill>
        <p:spPr bwMode="auto">
          <a:xfrm>
            <a:off x="0" y="1066800"/>
            <a:ext cx="9144000" cy="5781929"/>
          </a:xfrm>
          <a:prstGeom prst="rect">
            <a:avLst/>
          </a:prstGeom>
          <a:noFill/>
          <a:ln>
            <a:noFill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Handel ludźmi - przestępstwa w 2013 roku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28600" y="1950720"/>
          <a:ext cx="8686800" cy="14020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Stwierdzone</a:t>
                      </a:r>
                      <a:endParaRPr lang="pl-PL" sz="16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Podejrzani ogółem</a:t>
                      </a:r>
                      <a:endParaRPr lang="pl-PL" sz="16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Podejrzani cudzoziemcy</a:t>
                      </a:r>
                      <a:endParaRPr lang="pl-PL" sz="16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Pokrzywdzeni ogółem</a:t>
                      </a:r>
                      <a:endParaRPr lang="pl-PL" sz="16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Pokrzywdzeni cudzoziemcy</a:t>
                      </a:r>
                      <a:endParaRPr lang="pl-PL" sz="16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652</a:t>
                      </a:r>
                      <a:endParaRPr lang="pl-PL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190</a:t>
                      </a:r>
                      <a:endParaRPr lang="pl-PL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pl-PL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159</a:t>
                      </a:r>
                      <a:endParaRPr lang="pl-PL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pl-PL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228600" y="3200400"/>
            <a:ext cx="26484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600" b="1" dirty="0" smtClean="0">
                <a:ln w="28575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36%</a:t>
            </a:r>
            <a:endParaRPr lang="pl-PL" sz="9600" b="1" dirty="0">
              <a:ln w="28575">
                <a:solidFill>
                  <a:schemeClr val="tx2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86774" y="6488668"/>
            <a:ext cx="1337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</a:rPr>
              <a:t>* Badanie OBOP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2819400" y="3399472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Polaków nie dostrzega faktu, że zjawisko HL może występować na terenie naszego kraju *.</a:t>
            </a:r>
          </a:p>
          <a:p>
            <a:endParaRPr lang="pl-PL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Osoby zagrożone handlem ludźmi: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152400" y="2209800"/>
            <a:ext cx="8839200" cy="4495800"/>
          </a:xfrm>
        </p:spPr>
        <p:txBody>
          <a:bodyPr/>
          <a:lstStyle/>
          <a:p>
            <a:r>
              <a:rPr lang="pl-PL" dirty="0" smtClean="0"/>
              <a:t>małoletnie,</a:t>
            </a:r>
            <a:br>
              <a:rPr lang="pl-PL" dirty="0" smtClean="0"/>
            </a:br>
            <a:endParaRPr lang="pl-PL" dirty="0" smtClean="0"/>
          </a:p>
          <a:p>
            <a:r>
              <a:rPr lang="pl-PL" dirty="0" smtClean="0"/>
              <a:t>znajdujące się w trudnej sytuacji życiowej,</a:t>
            </a:r>
            <a:br>
              <a:rPr lang="pl-PL" dirty="0" smtClean="0"/>
            </a:br>
            <a:endParaRPr lang="pl-PL" dirty="0" smtClean="0"/>
          </a:p>
          <a:p>
            <a:r>
              <a:rPr lang="pl-PL" dirty="0" smtClean="0"/>
              <a:t>poszukujące pracy za granicą, bez znajomości języka, prawa </a:t>
            </a:r>
            <a:br>
              <a:rPr lang="pl-PL" dirty="0" smtClean="0"/>
            </a:br>
            <a:r>
              <a:rPr lang="pl-PL" dirty="0" smtClean="0"/>
              <a:t>i kultury kraju, w którym się znalazły.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Współczesne formy handlu ludźmi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3312000" y="2292349"/>
            <a:ext cx="2520000" cy="2520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charset="0"/>
              <a:buNone/>
              <a:defRPr/>
            </a:pP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METODY DZIAŁAŃ PRZESTĘPCZYCH</a:t>
            </a:r>
            <a:endParaRPr lang="pl-PL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lipsa 5"/>
          <p:cNvSpPr/>
          <p:nvPr/>
        </p:nvSpPr>
        <p:spPr>
          <a:xfrm>
            <a:off x="179388" y="1967705"/>
            <a:ext cx="1980000" cy="1980000"/>
          </a:xfrm>
          <a:prstGeom prst="ellipse">
            <a:avLst/>
          </a:prstGeom>
          <a:blipFill dpi="0" rotWithShape="1">
            <a:blip r:embed="rId2">
              <a:alphaModFix amt="65000"/>
            </a:blip>
            <a:srcRect/>
            <a:tile tx="0" ty="0" sx="20000" sy="2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lipsa 6"/>
          <p:cNvSpPr/>
          <p:nvPr/>
        </p:nvSpPr>
        <p:spPr>
          <a:xfrm>
            <a:off x="539750" y="4410074"/>
            <a:ext cx="2088000" cy="2088000"/>
          </a:xfrm>
          <a:prstGeom prst="ellipse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Elipsa 7"/>
          <p:cNvSpPr/>
          <p:nvPr/>
        </p:nvSpPr>
        <p:spPr>
          <a:xfrm>
            <a:off x="3798000" y="5157787"/>
            <a:ext cx="1548000" cy="1547813"/>
          </a:xfrm>
          <a:prstGeom prst="ellipse">
            <a:avLst/>
          </a:prstGeom>
          <a:blipFill dpi="0" rotWithShape="1">
            <a:blip r:embed="rId4">
              <a:alphaModFix amt="65000"/>
            </a:blip>
            <a:srcRect/>
            <a:stretch>
              <a:fillRect b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lipsa 8"/>
          <p:cNvSpPr/>
          <p:nvPr/>
        </p:nvSpPr>
        <p:spPr>
          <a:xfrm>
            <a:off x="6902450" y="1967705"/>
            <a:ext cx="1980000" cy="1980000"/>
          </a:xfrm>
          <a:prstGeom prst="ellipse">
            <a:avLst/>
          </a:prstGeom>
          <a:blipFill dpi="0" rotWithShape="1">
            <a:blip r:embed="rId5">
              <a:alphaModFix amt="65000"/>
              <a:lum bright="20000"/>
            </a:blip>
            <a:srcRect/>
            <a:tile tx="-546100" ty="0" sx="20000" sy="2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lipsa 9"/>
          <p:cNvSpPr/>
          <p:nvPr/>
        </p:nvSpPr>
        <p:spPr>
          <a:xfrm>
            <a:off x="6443663" y="4410074"/>
            <a:ext cx="2088000" cy="2088000"/>
          </a:xfrm>
          <a:prstGeom prst="ellipse">
            <a:avLst/>
          </a:prstGeom>
          <a:blipFill dpi="0" rotWithShape="1">
            <a:blip r:embed="rId6">
              <a:lum bright="-9000"/>
            </a:blip>
            <a:srcRect/>
            <a:tile tx="0" ty="-457200" sx="50000" sy="50000" flip="none" algn="tl"/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Łącznik prostoliniowy 14"/>
          <p:cNvCxnSpPr>
            <a:stCxn id="6" idx="6"/>
          </p:cNvCxnSpPr>
          <p:nvPr/>
        </p:nvCxnSpPr>
        <p:spPr>
          <a:xfrm>
            <a:off x="2159388" y="2957705"/>
            <a:ext cx="1117212" cy="318895"/>
          </a:xfrm>
          <a:prstGeom prst="line">
            <a:avLst/>
          </a:prstGeom>
          <a:ln w="28575">
            <a:solidFill>
              <a:srgbClr val="FF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oliniowy 19"/>
          <p:cNvCxnSpPr/>
          <p:nvPr/>
        </p:nvCxnSpPr>
        <p:spPr>
          <a:xfrm flipV="1">
            <a:off x="5867400" y="3013074"/>
            <a:ext cx="1035050" cy="323850"/>
          </a:xfrm>
          <a:prstGeom prst="line">
            <a:avLst/>
          </a:prstGeom>
          <a:ln w="28575">
            <a:solidFill>
              <a:srgbClr val="FF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oliniowy 23"/>
          <p:cNvCxnSpPr>
            <a:stCxn id="7" idx="6"/>
            <a:endCxn id="5" idx="3"/>
          </p:cNvCxnSpPr>
          <p:nvPr/>
        </p:nvCxnSpPr>
        <p:spPr>
          <a:xfrm flipV="1">
            <a:off x="2627750" y="4443304"/>
            <a:ext cx="1053296" cy="1010770"/>
          </a:xfrm>
          <a:prstGeom prst="line">
            <a:avLst/>
          </a:prstGeom>
          <a:ln w="28575">
            <a:solidFill>
              <a:srgbClr val="FF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oliniowy 27"/>
          <p:cNvCxnSpPr>
            <a:stCxn id="5" idx="5"/>
          </p:cNvCxnSpPr>
          <p:nvPr/>
        </p:nvCxnSpPr>
        <p:spPr>
          <a:xfrm rot="16200000" flipH="1">
            <a:off x="5804823" y="4101435"/>
            <a:ext cx="441432" cy="1125170"/>
          </a:xfrm>
          <a:prstGeom prst="line">
            <a:avLst/>
          </a:prstGeom>
          <a:ln w="28575">
            <a:solidFill>
              <a:srgbClr val="FF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oliniowy 32"/>
          <p:cNvCxnSpPr>
            <a:stCxn id="5" idx="4"/>
            <a:endCxn id="8" idx="0"/>
          </p:cNvCxnSpPr>
          <p:nvPr/>
        </p:nvCxnSpPr>
        <p:spPr>
          <a:xfrm rot="5400000">
            <a:off x="4399281" y="4985068"/>
            <a:ext cx="345438" cy="1588"/>
          </a:xfrm>
          <a:prstGeom prst="line">
            <a:avLst/>
          </a:prstGeom>
          <a:ln w="28575">
            <a:solidFill>
              <a:srgbClr val="FF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numeru slajdu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  <p:sp>
        <p:nvSpPr>
          <p:cNvPr id="25" name="pole tekstowe 24"/>
          <p:cNvSpPr txBox="1"/>
          <p:nvPr/>
        </p:nvSpPr>
        <p:spPr>
          <a:xfrm>
            <a:off x="216888" y="25908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PROSTYTUCJI</a:t>
            </a:r>
          </a:p>
          <a:p>
            <a:pPr algn="ctr"/>
            <a:endParaRPr lang="pl-PL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0" y="6581001"/>
            <a:ext cx="2524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g</a:t>
            </a:r>
            <a:r>
              <a:rPr lang="pl-PL" sz="1200" dirty="0" smtClean="0"/>
              <a:t>rafiki: http://www.freeimages.com</a:t>
            </a:r>
            <a:endParaRPr lang="pl-PL" sz="1200" dirty="0"/>
          </a:p>
        </p:txBody>
      </p:sp>
      <p:sp>
        <p:nvSpPr>
          <p:cNvPr id="28" name="pole tekstowe 27"/>
          <p:cNvSpPr txBox="1"/>
          <p:nvPr/>
        </p:nvSpPr>
        <p:spPr>
          <a:xfrm>
            <a:off x="533400" y="51816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PRACY PRZYMUSOWEJ</a:t>
            </a:r>
            <a:endParaRPr lang="pl-PL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3505200" y="5638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HANDEL ORGANAMI</a:t>
            </a:r>
            <a:endParaRPr lang="pl-PL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6400800" y="49530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WYŁUDZANIA KREDYTÓW I ŚWIADCZEŃ SOCJALNYCH</a:t>
            </a:r>
          </a:p>
        </p:txBody>
      </p:sp>
      <p:sp>
        <p:nvSpPr>
          <p:cNvPr id="31" name="pole tekstowe 30"/>
          <p:cNvSpPr txBox="1"/>
          <p:nvPr/>
        </p:nvSpPr>
        <p:spPr>
          <a:xfrm>
            <a:off x="6781800" y="22860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b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ŻEBRANIA </a:t>
            </a:r>
            <a:b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DROBNYCH PRZESTĘPSTW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Polska jako kraj:</a:t>
            </a:r>
          </a:p>
        </p:txBody>
      </p:sp>
      <p:sp>
        <p:nvSpPr>
          <p:cNvPr id="13" name="Symbol zastępczy zawartości 12"/>
          <p:cNvSpPr>
            <a:spLocks noGrp="1"/>
          </p:cNvSpPr>
          <p:nvPr>
            <p:ph idx="1"/>
          </p:nvPr>
        </p:nvSpPr>
        <p:spPr>
          <a:xfrm>
            <a:off x="152400" y="1981200"/>
            <a:ext cx="8839200" cy="4495800"/>
          </a:xfrm>
        </p:spPr>
        <p:txBody>
          <a:bodyPr/>
          <a:lstStyle/>
          <a:p>
            <a:r>
              <a:rPr lang="pl-PL" b="1" dirty="0" smtClean="0">
                <a:solidFill>
                  <a:srgbClr val="FF0000"/>
                </a:solidFill>
              </a:rPr>
              <a:t>przeznaczenia</a:t>
            </a:r>
            <a:r>
              <a:rPr lang="pl-PL" sz="2000" dirty="0" smtClean="0"/>
              <a:t> dla ofiar HL pochodzących z: </a:t>
            </a:r>
            <a:br>
              <a:rPr lang="pl-PL" sz="2000" dirty="0" smtClean="0"/>
            </a:br>
            <a:r>
              <a:rPr lang="pl-PL" sz="2000" dirty="0" smtClean="0"/>
              <a:t>Ukrainy, Bułgarii, Rumunii , Białorusi, Mołdawii, Litwy, Rosji, Wietnamu, Chin, Bangladeszu, Tajlandii. 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pochodzenia</a:t>
            </a:r>
            <a:r>
              <a:rPr lang="pl-PL" sz="2000" dirty="0" smtClean="0"/>
              <a:t> (ofiary HL pochodzące z Polski): </a:t>
            </a:r>
            <a:br>
              <a:rPr lang="pl-PL" sz="2000" dirty="0" smtClean="0"/>
            </a:br>
            <a:r>
              <a:rPr lang="pl-PL" sz="2000" dirty="0" smtClean="0"/>
              <a:t>Wielka Brytania, Irlandia, Niemcy, Włochy, Holandia, Belgia, Austria, Szwajcaria, Hiszpania, Szwecja, Finlandia, Norwegia, Francja, Japonia.</a:t>
            </a:r>
          </a:p>
          <a:p>
            <a:r>
              <a:rPr lang="pl-PL" b="1" dirty="0" smtClean="0">
                <a:solidFill>
                  <a:srgbClr val="FF0000"/>
                </a:solidFill>
              </a:rPr>
              <a:t>tranzytowy</a:t>
            </a:r>
            <a:r>
              <a:rPr lang="pl-PL" sz="2000" dirty="0" smtClean="0"/>
              <a:t> dla ofiar HL pochodzących z: </a:t>
            </a:r>
            <a:br>
              <a:rPr lang="pl-PL" sz="2000" dirty="0" smtClean="0"/>
            </a:br>
            <a:r>
              <a:rPr lang="pl-PL" sz="2000" dirty="0" smtClean="0"/>
              <a:t>Ukrainy, Bułgarii, Rumunii, Mołdawii, </a:t>
            </a:r>
            <a:br>
              <a:rPr lang="pl-PL" sz="2000" dirty="0" smtClean="0"/>
            </a:br>
            <a:r>
              <a:rPr lang="pl-PL" sz="2000" dirty="0" smtClean="0"/>
              <a:t>Rosji, Nigerii, Indii.</a:t>
            </a:r>
          </a:p>
          <a:p>
            <a:endParaRPr lang="pl-PL" dirty="0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  <p:grpSp>
        <p:nvGrpSpPr>
          <p:cNvPr id="21" name="Grupa 20"/>
          <p:cNvGrpSpPr/>
          <p:nvPr/>
        </p:nvGrpSpPr>
        <p:grpSpPr>
          <a:xfrm>
            <a:off x="5410200" y="4568710"/>
            <a:ext cx="3135029" cy="2213090"/>
            <a:chOff x="5638800" y="4343400"/>
            <a:chExt cx="3135029" cy="2213090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21096" t="13296" b="24815"/>
            <a:stretch>
              <a:fillRect/>
            </a:stretch>
          </p:blipFill>
          <p:spPr bwMode="auto">
            <a:xfrm>
              <a:off x="5638800" y="4343400"/>
              <a:ext cx="3135029" cy="22130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Strzałka w prawo 16"/>
            <p:cNvSpPr/>
            <p:nvPr/>
          </p:nvSpPr>
          <p:spPr bwMode="auto">
            <a:xfrm rot="10800000">
              <a:off x="6248400" y="5334000"/>
              <a:ext cx="529762" cy="264881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Strzałka w prawo 17"/>
            <p:cNvSpPr/>
            <p:nvPr/>
          </p:nvSpPr>
          <p:spPr bwMode="auto">
            <a:xfrm rot="10800000">
              <a:off x="7696200" y="5334000"/>
              <a:ext cx="529762" cy="264881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Strzałka w prawo 18"/>
            <p:cNvSpPr/>
            <p:nvPr/>
          </p:nvSpPr>
          <p:spPr bwMode="auto">
            <a:xfrm rot="16200000">
              <a:off x="6970714" y="4704440"/>
              <a:ext cx="529763" cy="264882"/>
            </a:xfrm>
            <a:prstGeom prst="rightArrow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Strzałka w górę i w dół 19"/>
            <p:cNvSpPr/>
            <p:nvPr/>
          </p:nvSpPr>
          <p:spPr bwMode="auto">
            <a:xfrm>
              <a:off x="7086600" y="5867400"/>
              <a:ext cx="297991" cy="615349"/>
            </a:xfrm>
            <a:prstGeom prst="upDown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15240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000" dirty="0" smtClean="0"/>
              <a:t>Zwalczanie handlu ludźmi i przestępstw </a:t>
            </a:r>
            <a:r>
              <a:rPr lang="pl-PL" sz="3000" dirty="0" err="1" smtClean="0"/>
              <a:t>okołoprostytucyjnych</a:t>
            </a:r>
            <a:r>
              <a:rPr lang="pl-PL" sz="3000" dirty="0" smtClean="0"/>
              <a:t> – priorytet Komendanta Głównego Policji</a:t>
            </a:r>
          </a:p>
        </p:txBody>
      </p:sp>
      <p:sp>
        <p:nvSpPr>
          <p:cNvPr id="13" name="Symbol zastępczy zawartości 12"/>
          <p:cNvSpPr>
            <a:spLocks noGrp="1"/>
          </p:cNvSpPr>
          <p:nvPr>
            <p:ph idx="1"/>
          </p:nvPr>
        </p:nvSpPr>
        <p:spPr>
          <a:xfrm>
            <a:off x="152400" y="2971800"/>
            <a:ext cx="8839200" cy="3962400"/>
          </a:xfrm>
        </p:spPr>
        <p:txBody>
          <a:bodyPr/>
          <a:lstStyle/>
          <a:p>
            <a:r>
              <a:rPr lang="pl-PL" sz="2000" dirty="0" smtClean="0"/>
              <a:t>powołanie na szczeblu KGP merytorycznego Wydziału do walki z Handlem Ludźmi, </a:t>
            </a:r>
          </a:p>
          <a:p>
            <a:endParaRPr lang="pl-PL" sz="1000" dirty="0" smtClean="0"/>
          </a:p>
          <a:p>
            <a:r>
              <a:rPr lang="pl-PL" sz="2000" dirty="0" smtClean="0"/>
              <a:t>funkcjonowanie etatowych zespołów dw. z Handlem Ludźmi w wydziałach kryminalnych komend wojewódzkich/Stołecznej Policji i CBŚP,</a:t>
            </a:r>
          </a:p>
          <a:p>
            <a:endParaRPr lang="pl-PL" sz="1000" dirty="0" smtClean="0"/>
          </a:p>
          <a:p>
            <a:r>
              <a:rPr lang="pl-PL" sz="2000" dirty="0" smtClean="0"/>
              <a:t>uruchomienie w Szkole Policji w Pile kursów specjalistycznych z zakresu zapobiegania przestępstwom handlu ludźmi i ich zwalczania w oparciu o nowy program,</a:t>
            </a:r>
          </a:p>
          <a:p>
            <a:endParaRPr lang="pl-PL" sz="1000" dirty="0" smtClean="0"/>
          </a:p>
          <a:p>
            <a:r>
              <a:rPr lang="pl-PL" sz="2000" dirty="0" smtClean="0"/>
              <a:t>budujemy algorytm postępowania funkcjonariuszy zwalczających handel ludźmi.</a:t>
            </a:r>
          </a:p>
          <a:p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Policyjna współpraca w walce z handlem ludźmi</a:t>
            </a:r>
          </a:p>
        </p:txBody>
      </p:sp>
      <p:sp>
        <p:nvSpPr>
          <p:cNvPr id="7" name="AutoShape 8" descr="9k="/>
          <p:cNvSpPr>
            <a:spLocks noChangeAspect="1" noChangeArrowheads="1"/>
          </p:cNvSpPr>
          <p:nvPr/>
        </p:nvSpPr>
        <p:spPr bwMode="auto">
          <a:xfrm>
            <a:off x="4433888" y="3290888"/>
            <a:ext cx="276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/>
          <a:lstStyle/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AutoShape 10" descr="9k="/>
          <p:cNvSpPr>
            <a:spLocks noChangeAspect="1" noChangeArrowheads="1"/>
          </p:cNvSpPr>
          <p:nvPr/>
        </p:nvSpPr>
        <p:spPr bwMode="auto">
          <a:xfrm>
            <a:off x="4433888" y="3290888"/>
            <a:ext cx="276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/>
          <a:lstStyle/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AutoShape 12" descr="9k="/>
          <p:cNvSpPr>
            <a:spLocks noChangeAspect="1" noChangeArrowheads="1"/>
          </p:cNvSpPr>
          <p:nvPr/>
        </p:nvSpPr>
        <p:spPr bwMode="auto">
          <a:xfrm>
            <a:off x="4433888" y="3290888"/>
            <a:ext cx="276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/>
          <a:lstStyle/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10" name="AutoShape 14" descr="9k="/>
          <p:cNvSpPr>
            <a:spLocks noChangeAspect="1" noChangeArrowheads="1"/>
          </p:cNvSpPr>
          <p:nvPr/>
        </p:nvSpPr>
        <p:spPr bwMode="auto">
          <a:xfrm>
            <a:off x="4433888" y="3290888"/>
            <a:ext cx="276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/>
          <a:lstStyle/>
          <a:p>
            <a:endParaRPr lang="pl-PL">
              <a:solidFill>
                <a:srgbClr val="000000"/>
              </a:solidFill>
            </a:endParaRPr>
          </a:p>
        </p:txBody>
      </p:sp>
      <p:grpSp>
        <p:nvGrpSpPr>
          <p:cNvPr id="36" name="Grupa 35"/>
          <p:cNvGrpSpPr/>
          <p:nvPr/>
        </p:nvGrpSpPr>
        <p:grpSpPr>
          <a:xfrm>
            <a:off x="6553200" y="5181600"/>
            <a:ext cx="1039067" cy="1299865"/>
            <a:chOff x="256212" y="2667000"/>
            <a:chExt cx="1039067" cy="1299865"/>
          </a:xfrm>
        </p:grpSpPr>
        <p:pic>
          <p:nvPicPr>
            <p:cNvPr id="11" name="Picture 16" descr="http://m.natemat.pl/b568364d07678b589d167233811b73db,640,0,0,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4817" y="2667000"/>
              <a:ext cx="881856" cy="812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pole tekstowe 18"/>
            <p:cNvSpPr txBox="1"/>
            <p:nvPr/>
          </p:nvSpPr>
          <p:spPr>
            <a:xfrm>
              <a:off x="256212" y="3505200"/>
              <a:ext cx="10390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 smtClean="0"/>
                <a:t>Fundacja</a:t>
              </a:r>
            </a:p>
            <a:p>
              <a:pPr algn="ctr"/>
              <a:r>
                <a:rPr lang="pl-PL" sz="1200" b="1" dirty="0" smtClean="0"/>
                <a:t>„La </a:t>
              </a:r>
              <a:r>
                <a:rPr lang="pl-PL" sz="1200" b="1" dirty="0" err="1" smtClean="0"/>
                <a:t>Strada</a:t>
              </a:r>
              <a:r>
                <a:rPr lang="pl-PL" sz="1200" b="1" dirty="0" smtClean="0"/>
                <a:t>”</a:t>
              </a:r>
              <a:endParaRPr lang="pl-PL" sz="1200" dirty="0"/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4419600" y="5253336"/>
            <a:ext cx="1354858" cy="1604664"/>
            <a:chOff x="685800" y="4876801"/>
            <a:chExt cx="1354858" cy="1604664"/>
          </a:xfrm>
        </p:grpSpPr>
        <p:pic>
          <p:nvPicPr>
            <p:cNvPr id="17" name="Picture 25" descr="http://fundacja-opoka.pl/grafika/Logo_FDN.jp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783377" y="4876801"/>
              <a:ext cx="1159705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pole tekstowe 20"/>
            <p:cNvSpPr txBox="1"/>
            <p:nvPr/>
          </p:nvSpPr>
          <p:spPr>
            <a:xfrm>
              <a:off x="685800" y="6019800"/>
              <a:ext cx="13548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 smtClean="0"/>
                <a:t>Fundacja</a:t>
              </a:r>
            </a:p>
            <a:p>
              <a:pPr algn="ctr"/>
              <a:r>
                <a:rPr lang="pl-PL" sz="1200" b="1" dirty="0" smtClean="0"/>
                <a:t>„Dzieci Niczyje”</a:t>
              </a:r>
              <a:endParaRPr lang="pl-PL" sz="1200" dirty="0"/>
            </a:p>
          </p:txBody>
        </p:sp>
      </p:grpSp>
      <p:grpSp>
        <p:nvGrpSpPr>
          <p:cNvPr id="38" name="Grupa 37"/>
          <p:cNvGrpSpPr/>
          <p:nvPr/>
        </p:nvGrpSpPr>
        <p:grpSpPr>
          <a:xfrm>
            <a:off x="3429000" y="1752600"/>
            <a:ext cx="2819400" cy="1234440"/>
            <a:chOff x="2971800" y="4577358"/>
            <a:chExt cx="2819400" cy="1234440"/>
          </a:xfrm>
        </p:grpSpPr>
        <p:pic>
          <p:nvPicPr>
            <p:cNvPr id="16" name="Picture 23" descr="http://static.polskieradio.pl/72db08d0-8d2d-4193-8b49-a7f07fc29004.file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3627835" y="4577358"/>
              <a:ext cx="1507331" cy="8275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pole tekstowe 21"/>
            <p:cNvSpPr txBox="1"/>
            <p:nvPr/>
          </p:nvSpPr>
          <p:spPr>
            <a:xfrm>
              <a:off x="2971800" y="5257800"/>
              <a:ext cx="28194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/>
                <a:t>Centrum Poszukiwań Ludzi Zaginionych „ITAKA</a:t>
              </a:r>
              <a:r>
                <a:rPr lang="pl-PL" sz="1800" b="1" dirty="0" smtClean="0"/>
                <a:t>”</a:t>
              </a:r>
              <a:endParaRPr lang="pl-PL" dirty="0"/>
            </a:p>
          </p:txBody>
        </p:sp>
      </p:grpSp>
      <p:grpSp>
        <p:nvGrpSpPr>
          <p:cNvPr id="37" name="Grupa 36"/>
          <p:cNvGrpSpPr/>
          <p:nvPr/>
        </p:nvGrpSpPr>
        <p:grpSpPr>
          <a:xfrm>
            <a:off x="6629400" y="1905000"/>
            <a:ext cx="889000" cy="1343799"/>
            <a:chOff x="3780631" y="2514600"/>
            <a:chExt cx="889000" cy="1343799"/>
          </a:xfrm>
        </p:grpSpPr>
        <p:pic>
          <p:nvPicPr>
            <p:cNvPr id="15" name="Picture 21" descr="http://www.sw-anna.pl/wp-content/uploads/2011/10/Caritas-logotyp_do_prezentacji.jp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3780631" y="2514600"/>
              <a:ext cx="889000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pole tekstowe 22"/>
            <p:cNvSpPr txBox="1"/>
            <p:nvPr/>
          </p:nvSpPr>
          <p:spPr>
            <a:xfrm>
              <a:off x="3797065" y="3581400"/>
              <a:ext cx="856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/>
                <a:t>CARITAS</a:t>
              </a:r>
            </a:p>
          </p:txBody>
        </p:sp>
      </p:grpSp>
      <p:sp>
        <p:nvSpPr>
          <p:cNvPr id="30" name="Symbol zastępczy numeru slajdu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  <p:grpSp>
        <p:nvGrpSpPr>
          <p:cNvPr id="40" name="Grupa 39"/>
          <p:cNvGrpSpPr/>
          <p:nvPr/>
        </p:nvGrpSpPr>
        <p:grpSpPr>
          <a:xfrm>
            <a:off x="7086600" y="3429000"/>
            <a:ext cx="1981200" cy="1791935"/>
            <a:chOff x="5791200" y="2133600"/>
            <a:chExt cx="1981200" cy="1791935"/>
          </a:xfrm>
        </p:grpSpPr>
        <p:sp>
          <p:nvSpPr>
            <p:cNvPr id="20" name="pole tekstowe 19"/>
            <p:cNvSpPr txBox="1"/>
            <p:nvPr/>
          </p:nvSpPr>
          <p:spPr>
            <a:xfrm>
              <a:off x="5791200" y="2909872"/>
              <a:ext cx="1981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bg1"/>
                </a:buClr>
                <a:defRPr/>
              </a:pPr>
              <a:r>
                <a:rPr lang="pl-PL" sz="1200" b="1" dirty="0"/>
                <a:t>Stowarzyszenie </a:t>
              </a:r>
              <a:r>
                <a:rPr lang="pl-PL" sz="1200" b="1" dirty="0" err="1" smtClean="0"/>
                <a:t>PoMoc</a:t>
              </a:r>
              <a:r>
                <a:rPr lang="pl-PL" sz="1200" b="1" dirty="0" smtClean="0"/>
                <a:t> obsługujące </a:t>
              </a:r>
              <a:r>
                <a:rPr lang="pl-PL" sz="1200" b="1" dirty="0"/>
                <a:t>Krajowe Centrum Interwencyjno-Konsultacyjne (KCIK)</a:t>
              </a:r>
            </a:p>
            <a:p>
              <a:endParaRPr lang="pl-PL" sz="1200" dirty="0"/>
            </a:p>
          </p:txBody>
        </p:sp>
        <p:grpSp>
          <p:nvGrpSpPr>
            <p:cNvPr id="34" name="Grupa 33"/>
            <p:cNvGrpSpPr/>
            <p:nvPr/>
          </p:nvGrpSpPr>
          <p:grpSpPr>
            <a:xfrm>
              <a:off x="5963850" y="2133600"/>
              <a:ext cx="1635900" cy="794521"/>
              <a:chOff x="5905500" y="4117650"/>
              <a:chExt cx="2890800" cy="1404000"/>
            </a:xfrm>
          </p:grpSpPr>
          <p:sp>
            <p:nvSpPr>
              <p:cNvPr id="33" name="Prostokąt 32"/>
              <p:cNvSpPr/>
              <p:nvPr/>
            </p:nvSpPr>
            <p:spPr bwMode="auto">
              <a:xfrm>
                <a:off x="5905500" y="4117650"/>
                <a:ext cx="2890800" cy="140400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l-P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31" name="Obraz 30" descr="top_logo3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1200" y="4152900"/>
                <a:ext cx="2819400" cy="1333500"/>
              </a:xfrm>
              <a:prstGeom prst="rect">
                <a:avLst/>
              </a:prstGeom>
            </p:spPr>
          </p:pic>
        </p:grpSp>
      </p:grpSp>
      <p:sp>
        <p:nvSpPr>
          <p:cNvPr id="41" name="pole tekstowe 40"/>
          <p:cNvSpPr txBox="1"/>
          <p:nvPr/>
        </p:nvSpPr>
        <p:spPr>
          <a:xfrm>
            <a:off x="1143000" y="2438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Ośrodki Pomocy Społecznej</a:t>
            </a:r>
            <a:endParaRPr lang="pl-PL" dirty="0"/>
          </a:p>
        </p:txBody>
      </p:sp>
      <p:sp>
        <p:nvSpPr>
          <p:cNvPr id="42" name="pole tekstowe 41"/>
          <p:cNvSpPr txBox="1"/>
          <p:nvPr/>
        </p:nvSpPr>
        <p:spPr>
          <a:xfrm>
            <a:off x="228600" y="48768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Ośrodki Interwencji Kryzysowej</a:t>
            </a:r>
            <a:endParaRPr lang="pl-PL" dirty="0"/>
          </a:p>
        </p:txBody>
      </p:sp>
      <p:sp>
        <p:nvSpPr>
          <p:cNvPr id="43" name="pole tekstowe 42"/>
          <p:cNvSpPr txBox="1"/>
          <p:nvPr/>
        </p:nvSpPr>
        <p:spPr>
          <a:xfrm>
            <a:off x="228600" y="378219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Centra Pomocy Rodzinie</a:t>
            </a:r>
            <a:endParaRPr lang="pl-PL" dirty="0"/>
          </a:p>
        </p:txBody>
      </p:sp>
      <p:sp>
        <p:nvSpPr>
          <p:cNvPr id="44" name="pole tekstowe 43"/>
          <p:cNvSpPr txBox="1"/>
          <p:nvPr/>
        </p:nvSpPr>
        <p:spPr>
          <a:xfrm>
            <a:off x="2209800" y="52578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Ośrodki Wsparcia dla Ofiar Przemocy</a:t>
            </a:r>
            <a:endParaRPr lang="pl-PL" dirty="0"/>
          </a:p>
        </p:txBody>
      </p:sp>
      <p:sp>
        <p:nvSpPr>
          <p:cNvPr id="45" name="pole tekstowe 44"/>
          <p:cNvSpPr txBox="1"/>
          <p:nvPr/>
        </p:nvSpPr>
        <p:spPr>
          <a:xfrm>
            <a:off x="2514600" y="3505200"/>
            <a:ext cx="4185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200" b="1" dirty="0" smtClean="0">
                <a:ln w="285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POLICJA</a:t>
            </a:r>
            <a:endParaRPr lang="pl-PL" sz="7200" b="1" dirty="0">
              <a:ln w="285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3" name="Strzałka w górę i w dół 52"/>
          <p:cNvSpPr/>
          <p:nvPr/>
        </p:nvSpPr>
        <p:spPr bwMode="auto">
          <a:xfrm>
            <a:off x="4648200" y="3015750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Strzałka w górę i w dół 54"/>
          <p:cNvSpPr/>
          <p:nvPr/>
        </p:nvSpPr>
        <p:spPr bwMode="auto">
          <a:xfrm rot="1800000">
            <a:off x="6290237" y="2994331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Strzałka w górę i w dół 55"/>
          <p:cNvSpPr/>
          <p:nvPr/>
        </p:nvSpPr>
        <p:spPr bwMode="auto">
          <a:xfrm rot="5400000">
            <a:off x="2133600" y="3886200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Strzałka w górę i w dół 56"/>
          <p:cNvSpPr/>
          <p:nvPr/>
        </p:nvSpPr>
        <p:spPr bwMode="auto">
          <a:xfrm rot="5400000">
            <a:off x="6705600" y="3886200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Strzałka w górę i w dół 57"/>
          <p:cNvSpPr/>
          <p:nvPr/>
        </p:nvSpPr>
        <p:spPr bwMode="auto">
          <a:xfrm rot="-1740000">
            <a:off x="2781969" y="2993775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Strzałka w górę i w dół 58"/>
          <p:cNvSpPr/>
          <p:nvPr/>
        </p:nvSpPr>
        <p:spPr bwMode="auto">
          <a:xfrm rot="2520000">
            <a:off x="2175437" y="4517219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Strzałka w górę i w dół 59"/>
          <p:cNvSpPr/>
          <p:nvPr/>
        </p:nvSpPr>
        <p:spPr bwMode="auto">
          <a:xfrm>
            <a:off x="3200400" y="4572000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Strzałka w górę i w dół 60"/>
          <p:cNvSpPr/>
          <p:nvPr/>
        </p:nvSpPr>
        <p:spPr bwMode="auto">
          <a:xfrm rot="-1740000">
            <a:off x="6515766" y="4517775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Strzałka w górę i w dół 61"/>
          <p:cNvSpPr/>
          <p:nvPr/>
        </p:nvSpPr>
        <p:spPr bwMode="auto">
          <a:xfrm>
            <a:off x="4953000" y="4572000"/>
            <a:ext cx="228600" cy="533400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Przestępstwo handlu ludźmi jest </a:t>
            </a:r>
            <a:r>
              <a:rPr lang="pl-PL" sz="3200" dirty="0" smtClean="0">
                <a:solidFill>
                  <a:srgbClr val="FF0000"/>
                </a:solidFill>
              </a:rPr>
              <a:t>ZBRODNIĄ</a:t>
            </a:r>
            <a:r>
              <a:rPr lang="pl-PL" sz="3200" dirty="0" smtClean="0"/>
              <a:t>, </a:t>
            </a:r>
            <a:r>
              <a:rPr lang="pl-PL" sz="3200" dirty="0" smtClean="0"/>
              <a:t>nawet jeżeli odbywa się za zgodą ofiary</a:t>
            </a:r>
          </a:p>
        </p:txBody>
      </p:sp>
      <p:sp>
        <p:nvSpPr>
          <p:cNvPr id="13" name="Symbol zastępczy zawartości 12"/>
          <p:cNvSpPr>
            <a:spLocks noGrp="1"/>
          </p:cNvSpPr>
          <p:nvPr>
            <p:ph idx="1"/>
          </p:nvPr>
        </p:nvSpPr>
        <p:spPr>
          <a:xfrm>
            <a:off x="152400" y="2362200"/>
            <a:ext cx="8839200" cy="4495800"/>
          </a:xfrm>
        </p:spPr>
        <p:txBody>
          <a:bodyPr/>
          <a:lstStyle/>
          <a:p>
            <a:pPr algn="ctr">
              <a:buNone/>
            </a:pPr>
            <a:r>
              <a:rPr lang="pl-PL" sz="2200" b="1" dirty="0" smtClean="0"/>
              <a:t>art.189a Kk.</a:t>
            </a:r>
          </a:p>
          <a:p>
            <a:pPr algn="ctr">
              <a:buNone/>
            </a:pPr>
            <a:r>
              <a:rPr lang="pl-PL" sz="2200" dirty="0" smtClean="0"/>
              <a:t>§ 1. </a:t>
            </a:r>
          </a:p>
          <a:p>
            <a:pPr algn="ctr">
              <a:buNone/>
            </a:pPr>
            <a:r>
              <a:rPr lang="pl-PL" sz="2200" dirty="0" smtClean="0"/>
              <a:t>Kto dopuszcza się handlu ludźmi, podlega karze pozbawienia wolności na czas nie krótszy od lat 3 </a:t>
            </a:r>
          </a:p>
          <a:p>
            <a:pPr algn="ctr">
              <a:buNone/>
            </a:pPr>
            <a:r>
              <a:rPr lang="pl-PL" sz="2200" dirty="0" smtClean="0"/>
              <a:t/>
            </a:r>
            <a:br>
              <a:rPr lang="pl-PL" sz="2200" dirty="0" smtClean="0"/>
            </a:br>
            <a:r>
              <a:rPr lang="pl-PL" sz="2200" dirty="0" smtClean="0"/>
              <a:t>Maksymalna kara pozbawienia wolności to w polskiej procedurze karnej 15 lat.</a:t>
            </a:r>
          </a:p>
          <a:p>
            <a:pPr algn="ctr">
              <a:buNone/>
            </a:pPr>
            <a:endParaRPr lang="pl-PL" sz="2200" dirty="0" smtClean="0"/>
          </a:p>
          <a:p>
            <a:pPr algn="ctr">
              <a:buNone/>
            </a:pPr>
            <a:r>
              <a:rPr lang="pl-PL" sz="2200" dirty="0" smtClean="0"/>
              <a:t>   § 2. </a:t>
            </a:r>
          </a:p>
          <a:p>
            <a:pPr algn="ctr">
              <a:buNone/>
            </a:pPr>
            <a:r>
              <a:rPr lang="pl-PL" sz="2200" dirty="0" smtClean="0"/>
              <a:t>Kto czyni przygotowania do popełnienia przestępstwa określonego w § 1, podlega karze pozbawienia wolności od 3</a:t>
            </a:r>
            <a:r>
              <a:rPr lang="pl-PL" sz="2200" dirty="0" smtClean="0">
                <a:latin typeface="Arial"/>
                <a:cs typeface="Arial"/>
              </a:rPr>
              <a:t>‪ </a:t>
            </a:r>
            <a:r>
              <a:rPr lang="pl-PL" sz="2200" dirty="0" smtClean="0"/>
              <a:t>miesięcy do lat 5.</a:t>
            </a:r>
          </a:p>
          <a:p>
            <a:pPr algn="ctr"/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43000"/>
            <a:ext cx="8839200" cy="838200"/>
          </a:xfrm>
        </p:spPr>
        <p:txBody>
          <a:bodyPr lIns="92075" tIns="46037" rIns="92075" bIns="46037" anchor="ctr"/>
          <a:lstStyle/>
          <a:p>
            <a:pPr eaLnBrk="1" hangingPunct="1"/>
            <a:r>
              <a:rPr lang="pl-PL" sz="3200" dirty="0" smtClean="0"/>
              <a:t>Handel ludźmi – przestępstwa powiązane</a:t>
            </a:r>
          </a:p>
        </p:txBody>
      </p:sp>
      <p:sp>
        <p:nvSpPr>
          <p:cNvPr id="13" name="Symbol zastępczy zawartości 12"/>
          <p:cNvSpPr>
            <a:spLocks noGrp="1"/>
          </p:cNvSpPr>
          <p:nvPr>
            <p:ph idx="1"/>
          </p:nvPr>
        </p:nvSpPr>
        <p:spPr>
          <a:xfrm>
            <a:off x="152400" y="2286000"/>
            <a:ext cx="8839200" cy="4495800"/>
          </a:xfrm>
        </p:spPr>
        <p:txBody>
          <a:bodyPr/>
          <a:lstStyle/>
          <a:p>
            <a:r>
              <a:rPr lang="pl-PL" dirty="0" smtClean="0"/>
              <a:t>Zmuszanie do prostytucji – kara pozbawienia wolności do 10 lat – art. 203 Kodeksu karnego</a:t>
            </a:r>
          </a:p>
          <a:p>
            <a:endParaRPr lang="pl-PL" dirty="0" smtClean="0"/>
          </a:p>
          <a:p>
            <a:r>
              <a:rPr lang="pl-PL" dirty="0" smtClean="0"/>
              <a:t>Stręczycielstwo, kuplerstwo – kara pozbawienia do 5 lat art. 204 § 1 Kodeksu karnego</a:t>
            </a:r>
          </a:p>
          <a:p>
            <a:endParaRPr lang="pl-PL" dirty="0" smtClean="0"/>
          </a:p>
          <a:p>
            <a:r>
              <a:rPr lang="pl-PL" dirty="0" smtClean="0"/>
              <a:t>Sutenerstwo - czerpanie korzyści  z prostytucji – kara pozbawienia wolności do 5 lat - art. 204 § 2 Kodeksu karnego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 descr="b2.jpg"/>
          <p:cNvPicPr>
            <a:picLocks noChangeAspect="1"/>
          </p:cNvPicPr>
          <p:nvPr/>
        </p:nvPicPr>
        <p:blipFill>
          <a:blip r:embed="rId2" cstate="print"/>
          <a:srcRect t="11927" b="16132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828800"/>
            <a:ext cx="8382000" cy="838200"/>
          </a:xfrm>
        </p:spPr>
        <p:txBody>
          <a:bodyPr lIns="92075" tIns="46037" rIns="92075" bIns="46037" anchor="ctr"/>
          <a:lstStyle/>
          <a:p>
            <a:pPr algn="ctr" eaLnBrk="1" hangingPunct="1"/>
            <a:r>
              <a:rPr lang="pl-PL" sz="5400" b="1" dirty="0" smtClean="0">
                <a:gradFill>
                  <a:gsLst>
                    <a:gs pos="0">
                      <a:srgbClr val="777777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LUDZIE TO NIE TOWAR</a:t>
            </a:r>
          </a:p>
        </p:txBody>
      </p:sp>
      <p:sp>
        <p:nvSpPr>
          <p:cNvPr id="25" name="pole tekstowe 24"/>
          <p:cNvSpPr txBox="1"/>
          <p:nvPr/>
        </p:nvSpPr>
        <p:spPr>
          <a:xfrm>
            <a:off x="5486400" y="2667000"/>
            <a:ext cx="3137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Zgłoś handel ludźmi</a:t>
            </a:r>
            <a:endParaRPr lang="pl-P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142318" y="3429000"/>
            <a:ext cx="88492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000" b="1" spc="200" dirty="0" smtClean="0">
                <a:ln w="317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+48 664 974 934</a:t>
            </a:r>
          </a:p>
          <a:p>
            <a:pPr algn="ctr"/>
            <a:r>
              <a:rPr lang="pl-PL" sz="4000" b="1" spc="200" dirty="0" err="1" smtClean="0">
                <a:ln w="317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handelludzmibsk@policja.gov.pl</a:t>
            </a:r>
            <a:endParaRPr lang="pl-PL" sz="4000" b="1" spc="200" dirty="0">
              <a:ln w="3175"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Symbol zastępczy numeru slajdu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90C3D0-A3AF-40BE-BE5F-3F7D3336E1F0}" type="slidenum">
              <a:rPr lang="pl-PL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29" name="Obraz 28" descr="gwiazda_policji_p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5562600"/>
            <a:ext cx="1002631" cy="9991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5">
      <a:dk1>
        <a:srgbClr val="000000"/>
      </a:dk1>
      <a:lt1>
        <a:srgbClr val="FFFFFF"/>
      </a:lt1>
      <a:dk2>
        <a:srgbClr val="000066"/>
      </a:dk2>
      <a:lt2>
        <a:srgbClr val="333333"/>
      </a:lt2>
      <a:accent1>
        <a:srgbClr val="C4709A"/>
      </a:accent1>
      <a:accent2>
        <a:srgbClr val="4B4EB5"/>
      </a:accent2>
      <a:accent3>
        <a:srgbClr val="FFFFFF"/>
      </a:accent3>
      <a:accent4>
        <a:srgbClr val="000000"/>
      </a:accent4>
      <a:accent5>
        <a:srgbClr val="DEBBCA"/>
      </a:accent5>
      <a:accent6>
        <a:srgbClr val="4346A4"/>
      </a:accent6>
      <a:hlink>
        <a:srgbClr val="C481CF"/>
      </a:hlink>
      <a:folHlink>
        <a:srgbClr val="76B749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329</Words>
  <Application>Microsoft Office PowerPoint</Application>
  <PresentationFormat>Pokaz na ekranie (4:3)</PresentationFormat>
  <Paragraphs>84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Blends</vt:lpstr>
      <vt:lpstr>Slajd 1</vt:lpstr>
      <vt:lpstr>Handel ludźmi - przestępstwa w 2013 roku</vt:lpstr>
      <vt:lpstr>Osoby zagrożone handlem ludźmi:</vt:lpstr>
      <vt:lpstr>Współczesne formy handlu ludźmi</vt:lpstr>
      <vt:lpstr>Polska jako kraj:</vt:lpstr>
      <vt:lpstr>Zwalczanie handlu ludźmi i przestępstw okołoprostytucyjnych – priorytet Komendanta Głównego Policji</vt:lpstr>
      <vt:lpstr>Policyjna współpraca w walce z handlem ludźmi</vt:lpstr>
      <vt:lpstr>Przestępstwo handlu ludźmi jest ZBRODNIĄ, nawet jeżeli odbywa się za zgodą ofiary</vt:lpstr>
      <vt:lpstr>Handel ludźmi – przestępstwa powiązane</vt:lpstr>
      <vt:lpstr>LUDZIE TO NIE TOWAR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Szkolenie personelu</dc:title>
  <dc:creator>Marcin G.</dc:creator>
  <cp:lastModifiedBy>Marcin Gąsiorowski</cp:lastModifiedBy>
  <cp:revision>227</cp:revision>
  <dcterms:created xsi:type="dcterms:W3CDTF">2002-09-18T23:12:45Z</dcterms:created>
  <dcterms:modified xsi:type="dcterms:W3CDTF">2014-10-17T06:15:10Z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TC010130221045</vt:lpwstr>
  </property>
</Properties>
</file>