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5"/>
  </p:notesMasterIdLst>
  <p:sldIdLst>
    <p:sldId id="257" r:id="rId2"/>
    <p:sldId id="258" r:id="rId3"/>
    <p:sldId id="259" r:id="rId4"/>
    <p:sldId id="263" r:id="rId5"/>
    <p:sldId id="264" r:id="rId6"/>
    <p:sldId id="265" r:id="rId7"/>
    <p:sldId id="266" r:id="rId8"/>
    <p:sldId id="279" r:id="rId9"/>
    <p:sldId id="284" r:id="rId10"/>
    <p:sldId id="285" r:id="rId11"/>
    <p:sldId id="286" r:id="rId12"/>
    <p:sldId id="287" r:id="rId13"/>
    <p:sldId id="278" r:id="rId1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bg2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bg2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bg2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bg2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bg2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bg2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bg2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bg2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bg2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9F5"/>
    <a:srgbClr val="E1F01E"/>
    <a:srgbClr val="C6D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65E03B1-2160-49AF-B85E-67A37F74686E}" type="datetimeFigureOut">
              <a:rPr lang="pl-PL"/>
              <a:pPr>
                <a:defRPr/>
              </a:pPr>
              <a:t>2019-01-15</a:t>
            </a:fld>
            <a:endParaRPr lang="pl-PL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7822826-4052-4AF5-8828-CE16A5C771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083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53FF31-B910-4F3E-8C5B-2A0EC5DE9C27}" type="slidenum">
              <a:rPr lang="pl-PL" sz="1200" b="0">
                <a:solidFill>
                  <a:schemeClr val="tx1"/>
                </a:solidFill>
                <a:latin typeface="Arial" charset="0"/>
              </a:rPr>
              <a:pPr algn="r"/>
              <a:t>1</a:t>
            </a:fld>
            <a:endParaRPr lang="pl-PL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pl-PL" smtClean="0"/>
              <a:t>W dniach 18 – 19 w Zakopanem odbędą się  na obiektach dużej skoczni K-120 zawody Pucharu Świata w skokach narciarskich.Przewidywany jest udział ok.. 40 tys.widzów , w tym liczna grupa VIP-ów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6C3869-4361-4A8B-8E21-8B2454FD4649}" type="slidenum">
              <a:rPr lang="pl-PL" altLang="pl-PL" i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pl-PL" altLang="pl-PL" i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5BAA06-5C33-47A4-AAA4-A935DBC52A0A}" type="slidenum">
              <a:rPr lang="pl-PL" altLang="pl-PL">
                <a:latin typeface="Arial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pl-PL" altLang="pl-PL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E59394-A5E7-4DE8-9D3D-079BE582A5EC}" type="slidenum">
              <a:rPr lang="pl-PL" sz="1200" b="0">
                <a:solidFill>
                  <a:schemeClr val="tx1"/>
                </a:solidFill>
                <a:latin typeface="Arial" charset="0"/>
              </a:rPr>
              <a:pPr algn="r"/>
              <a:t>13</a:t>
            </a:fld>
            <a:endParaRPr lang="pl-PL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pl-PL" smtClean="0"/>
              <a:t>Dziękuję ...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527F5-CD65-424A-8D55-F05940F54D4F}" type="datetimeFigureOut">
              <a:rPr lang="pl-PL"/>
              <a:pPr>
                <a:defRPr/>
              </a:pPr>
              <a:t>2019-01-15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CCDE1-3831-460D-A8CB-C90C78FEA0A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53C3-6756-4F97-9761-B43EC2A35FD4}" type="datetimeFigureOut">
              <a:rPr lang="pl-PL"/>
              <a:pPr>
                <a:defRPr/>
              </a:pPr>
              <a:t>2019-01-15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3EC2C-116F-4A8D-A1B3-1885C8EBF9D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D6A13-715D-4583-B58E-F7982C375310}" type="datetimeFigureOut">
              <a:rPr lang="pl-PL"/>
              <a:pPr>
                <a:defRPr/>
              </a:pPr>
              <a:t>2019-01-15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08C2-8A4C-428A-91A6-B84C4D1091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3193E-4BDC-43A2-8BFB-D933753EAD5E}" type="datetimeFigureOut">
              <a:rPr lang="pl-PL"/>
              <a:pPr>
                <a:defRPr/>
              </a:pPr>
              <a:t>2019-01-15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96B4D-56F7-4341-AD76-F69D3752C2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636A2-AE64-46F6-8AE5-3E2B20D5A9C3}" type="datetimeFigureOut">
              <a:rPr lang="pl-PL"/>
              <a:pPr>
                <a:defRPr/>
              </a:pPr>
              <a:t>2019-01-15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F116C-DB38-4A64-BD42-B2CB1B7484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4384-8437-493C-95B3-9625EEF40DE7}" type="datetimeFigureOut">
              <a:rPr lang="pl-PL"/>
              <a:pPr>
                <a:defRPr/>
              </a:pPr>
              <a:t>2019-01-15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F03DF-2D49-4D68-911C-81E3995A0F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07A86-2C3B-413D-AEC6-0979F1C39692}" type="datetimeFigureOut">
              <a:rPr lang="pl-PL"/>
              <a:pPr>
                <a:defRPr/>
              </a:pPr>
              <a:t>2019-01-15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B3F6C-DFAA-465C-A96F-48646A7A8E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7B22C-E3D4-41D8-81D7-A2E5B561E6D3}" type="datetimeFigureOut">
              <a:rPr lang="pl-PL"/>
              <a:pPr>
                <a:defRPr/>
              </a:pPr>
              <a:t>2019-01-15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BDC95-FF0D-45F9-9291-E360E3D009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E6CFD-08B4-4AB2-9998-C0065C722DFA}" type="datetimeFigureOut">
              <a:rPr lang="pl-PL"/>
              <a:pPr>
                <a:defRPr/>
              </a:pPr>
              <a:t>2019-01-15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B0D74-3C60-46F8-B04C-B350210D7FE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251D8-E403-416F-96A5-6030AF1BC479}" type="datetimeFigureOut">
              <a:rPr lang="pl-PL"/>
              <a:pPr>
                <a:defRPr/>
              </a:pPr>
              <a:t>2019-01-15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4AA6C-D3AC-4BB3-B868-49C38B8F54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2454C-E75D-4352-A1AE-665949952EDE}" type="datetimeFigureOut">
              <a:rPr lang="pl-PL"/>
              <a:pPr>
                <a:defRPr/>
              </a:pPr>
              <a:t>2019-01-15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A8404-450D-475A-8F85-64FFCBDF3CB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458EB7-3E8A-47F3-A482-63DFA3BD6BBF}" type="datetimeFigureOut">
              <a:rPr lang="pl-PL"/>
              <a:pPr>
                <a:defRPr/>
              </a:pPr>
              <a:t>2019-01-15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C38734-7302-4BDC-9B7C-349EA5046E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drogi.pl/zdwk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187450" y="1700213"/>
            <a:ext cx="67786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6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PUCHAR ŚWIATA W SKOKACH NARCIARSKICH</a:t>
            </a:r>
          </a:p>
          <a:p>
            <a:pPr algn="ctr">
              <a:spcBef>
                <a:spcPct val="50000"/>
              </a:spcBef>
            </a:pPr>
            <a:r>
              <a:rPr lang="pl-PL" sz="36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ZAKOPANE</a:t>
            </a:r>
          </a:p>
          <a:p>
            <a:pPr algn="ctr">
              <a:spcBef>
                <a:spcPct val="50000"/>
              </a:spcBef>
            </a:pP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18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- 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20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STYCZNIA 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2019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ROKU </a:t>
            </a:r>
          </a:p>
          <a:p>
            <a:pPr algn="ctr">
              <a:spcBef>
                <a:spcPct val="50000"/>
              </a:spcBef>
            </a:pPr>
            <a:endParaRPr lang="pl-PL" sz="1800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2052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573201"/>
            <a:ext cx="1912973" cy="112512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 idx="4294967295"/>
          </p:nvPr>
        </p:nvSpPr>
        <p:spPr>
          <a:xfrm>
            <a:off x="-12700" y="404813"/>
            <a:ext cx="8229600" cy="1643062"/>
          </a:xfrm>
        </p:spPr>
        <p:txBody>
          <a:bodyPr/>
          <a:lstStyle/>
          <a:p>
            <a:r>
              <a:rPr lang="pl-PL" altLang="pl-PL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Przed wyjazdem</a:t>
            </a:r>
          </a:p>
        </p:txBody>
      </p:sp>
      <p:sp>
        <p:nvSpPr>
          <p:cNvPr id="23555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1412875"/>
            <a:ext cx="8748713" cy="50133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l-PL" altLang="pl-PL" sz="2400" b="1" u="sng" dirty="0" smtClean="0">
                <a:solidFill>
                  <a:srgbClr val="FF0000"/>
                </a:solidFill>
                <a:latin typeface="Arial" charset="0"/>
              </a:rPr>
              <a:t>Pamiętaj o sprawdzeniu:</a:t>
            </a:r>
          </a:p>
          <a:p>
            <a:pPr algn="ctr">
              <a:buFont typeface="Arial" charset="0"/>
              <a:buNone/>
            </a:pPr>
            <a:endParaRPr lang="pl-PL" altLang="pl-PL" sz="1800" b="1" u="sng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pl-PL" altLang="pl-PL" sz="2000" b="1" dirty="0" smtClean="0">
                <a:latin typeface="Arial" charset="0"/>
              </a:rPr>
              <a:t>Czy masz przy sobie wszystkie wymagane przepisami dokumenty </a:t>
            </a:r>
            <a:br>
              <a:rPr lang="pl-PL" altLang="pl-PL" sz="2000" b="1" dirty="0" smtClean="0">
                <a:latin typeface="Arial" charset="0"/>
              </a:rPr>
            </a:br>
            <a:r>
              <a:rPr lang="pl-PL" altLang="pl-PL" sz="2000" b="1" dirty="0" smtClean="0">
                <a:latin typeface="Arial" charset="0"/>
              </a:rPr>
              <a:t>i czy są one aktualne.</a:t>
            </a:r>
          </a:p>
          <a:p>
            <a:pPr>
              <a:buFont typeface="Arial" charset="0"/>
              <a:buNone/>
            </a:pPr>
            <a:endParaRPr lang="pl-PL" altLang="pl-PL" sz="2000" b="1" dirty="0" smtClean="0">
              <a:latin typeface="Arial" charset="0"/>
            </a:endParaRPr>
          </a:p>
          <a:p>
            <a:r>
              <a:rPr lang="pl-PL" altLang="pl-PL" sz="2000" b="1" dirty="0" smtClean="0">
                <a:latin typeface="Arial" charset="0"/>
              </a:rPr>
              <a:t>Czy Twój samochód jest sprawny technicznie: hamulce, ogumienie, oświetlenie oraz czy jest odpowiednio wyposażony.</a:t>
            </a:r>
          </a:p>
          <a:p>
            <a:pPr>
              <a:buFont typeface="Arial" charset="0"/>
              <a:buNone/>
            </a:pPr>
            <a:endParaRPr lang="pl-PL" altLang="pl-PL" sz="2000" b="1" dirty="0" smtClean="0">
              <a:latin typeface="Arial" charset="0"/>
            </a:endParaRPr>
          </a:p>
          <a:p>
            <a:r>
              <a:rPr lang="pl-PL" altLang="pl-PL" sz="2000" b="1" dirty="0" smtClean="0">
                <a:latin typeface="Arial" charset="0"/>
              </a:rPr>
              <a:t>Czy leki, które zażywasz pozwalają na bezpieczne kierowanie  pojazdem</a:t>
            </a:r>
            <a:r>
              <a:rPr lang="pl-PL" altLang="pl-PL" sz="2000" b="1" dirty="0" smtClean="0">
                <a:latin typeface="Arial" charset="0"/>
              </a:rPr>
              <a:t>.</a:t>
            </a:r>
          </a:p>
          <a:p>
            <a:endParaRPr lang="pl-PL" altLang="pl-PL" sz="2000" b="1" dirty="0" smtClean="0">
              <a:latin typeface="Arial" charset="0"/>
            </a:endParaRPr>
          </a:p>
          <a:p>
            <a:r>
              <a:rPr lang="pl-PL" altLang="pl-PL" sz="2000" b="1" dirty="0">
                <a:latin typeface="Arial" charset="0"/>
              </a:rPr>
              <a:t>Zmień opony na zimowe, wybierając się w rejony górskie gdzie na drodze często zalega gruba warstwa śniegu w bezpiecznym podróżowaniu pomogą Ci łańcuchy na kołach. </a:t>
            </a:r>
          </a:p>
          <a:p>
            <a:endParaRPr lang="pl-PL" altLang="pl-PL" sz="2000" b="1" dirty="0" smtClean="0">
              <a:latin typeface="Arial" charset="0"/>
            </a:endParaRPr>
          </a:p>
          <a:p>
            <a:endParaRPr lang="pl-PL" altLang="pl-PL" sz="2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4787900" y="35734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052736"/>
            <a:ext cx="9144000" cy="5048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l-PL" altLang="pl-PL" sz="2400" b="1" dirty="0" smtClean="0">
                <a:solidFill>
                  <a:srgbClr val="FF0000"/>
                </a:solidFill>
                <a:latin typeface="Arial" charset="0"/>
              </a:rPr>
              <a:t>Nietrzeźwi kierujący będą natychmiast eliminowani z ruchu </a:t>
            </a:r>
          </a:p>
        </p:txBody>
      </p:sp>
      <p:sp>
        <p:nvSpPr>
          <p:cNvPr id="24580" name="Line 9"/>
          <p:cNvSpPr>
            <a:spLocks noChangeShapeType="1"/>
          </p:cNvSpPr>
          <p:nvPr/>
        </p:nvSpPr>
        <p:spPr bwMode="auto">
          <a:xfrm>
            <a:off x="228600" y="4343400"/>
            <a:ext cx="1368425" cy="1773238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0" y="1628800"/>
            <a:ext cx="9144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i="0" dirty="0">
                <a:latin typeface="Arial" charset="0"/>
              </a:rPr>
              <a:t>Kierowanie po alkoholu zawsze wiąże się z zatrzymaniem prawa jazdy </a:t>
            </a:r>
            <a:br>
              <a:rPr lang="pl-PL" altLang="pl-PL" sz="2000" b="1" i="0" dirty="0">
                <a:latin typeface="Arial" charset="0"/>
              </a:rPr>
            </a:br>
            <a:r>
              <a:rPr lang="pl-PL" altLang="pl-PL" sz="2000" b="1" i="0" dirty="0">
                <a:latin typeface="Arial" charset="0"/>
              </a:rPr>
              <a:t>i uniemożliwieniem dalszej jazdy!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 b="1" i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pl-PL" altLang="pl-PL" sz="2000" i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pl-PL" altLang="pl-PL" sz="2000" i="0" dirty="0">
              <a:latin typeface="Arial" charset="0"/>
            </a:endParaRPr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0" y="2332038"/>
            <a:ext cx="9143999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i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2800" i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2800" i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2800" i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2800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pl-PL" sz="2000" b="1" i="0" u="sng" dirty="0" smtClean="0">
                <a:solidFill>
                  <a:srgbClr val="0000FF"/>
                </a:solidFill>
              </a:rPr>
              <a:t>Jeżeli badanie  trzeźwości wykaże:</a:t>
            </a:r>
          </a:p>
          <a:p>
            <a:pPr algn="just" eaLnBrk="1" hangingPunct="1">
              <a:defRPr/>
            </a:pPr>
            <a:endParaRPr lang="pl-PL" sz="1200" b="1" i="0" u="sng" dirty="0" smtClean="0">
              <a:solidFill>
                <a:schemeClr val="tx1"/>
              </a:solidFill>
            </a:endParaRP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pl-PL" sz="2000" b="1" i="0" dirty="0">
                <a:solidFill>
                  <a:schemeClr val="tx1"/>
                </a:solidFill>
              </a:rPr>
              <a:t>od 0,2 – 0,5 promila </a:t>
            </a:r>
            <a:r>
              <a:rPr lang="pl-PL" sz="2000" i="0" dirty="0">
                <a:solidFill>
                  <a:schemeClr val="tx1"/>
                </a:solidFill>
              </a:rPr>
              <a:t>– kierowca odpowie </a:t>
            </a:r>
            <a:r>
              <a:rPr lang="pl-PL" sz="2000" b="1" i="0" u="sng" dirty="0">
                <a:solidFill>
                  <a:schemeClr val="tx1"/>
                </a:solidFill>
              </a:rPr>
              <a:t>za popełnienie wykroczenia</a:t>
            </a:r>
            <a:r>
              <a:rPr lang="pl-PL" sz="2000" i="0" dirty="0">
                <a:solidFill>
                  <a:schemeClr val="tx1"/>
                </a:solidFill>
              </a:rPr>
              <a:t> </a:t>
            </a:r>
            <a:r>
              <a:rPr lang="pl-PL" sz="2000" i="0" dirty="0" smtClean="0">
                <a:solidFill>
                  <a:schemeClr val="tx1"/>
                </a:solidFill>
              </a:rPr>
              <a:t/>
            </a:r>
            <a:br>
              <a:rPr lang="pl-PL" sz="2000" i="0" dirty="0" smtClean="0">
                <a:solidFill>
                  <a:schemeClr val="tx1"/>
                </a:solidFill>
              </a:rPr>
            </a:br>
            <a:r>
              <a:rPr lang="pl-PL" sz="2000" i="0" dirty="0" smtClean="0">
                <a:solidFill>
                  <a:schemeClr val="tx1"/>
                </a:solidFill>
              </a:rPr>
              <a:t>i </a:t>
            </a:r>
            <a:r>
              <a:rPr lang="pl-PL" sz="2000" i="0" dirty="0">
                <a:solidFill>
                  <a:schemeClr val="tx1"/>
                </a:solidFill>
              </a:rPr>
              <a:t>oprócz grzywny – nawet do 5 tys. zł zostanie mu zatrzymane prawo jazdy  na okres od 6 miesięcy do 3 lat</a:t>
            </a:r>
            <a:r>
              <a:rPr lang="pl-PL" sz="2000" i="0" dirty="0" smtClean="0">
                <a:solidFill>
                  <a:schemeClr val="tx1"/>
                </a:solidFill>
              </a:rPr>
              <a:t>,</a:t>
            </a: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endParaRPr lang="pl-PL" sz="2000" i="0" dirty="0" smtClean="0">
              <a:solidFill>
                <a:schemeClr val="tx1"/>
              </a:solidFill>
            </a:endParaRP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pl-PL" sz="2000" b="1" i="0" dirty="0" smtClean="0">
                <a:solidFill>
                  <a:schemeClr val="tx1"/>
                </a:solidFill>
              </a:rPr>
              <a:t>powyżej </a:t>
            </a:r>
            <a:r>
              <a:rPr lang="pl-PL" sz="2000" b="1" i="0" dirty="0">
                <a:solidFill>
                  <a:schemeClr val="tx1"/>
                </a:solidFill>
              </a:rPr>
              <a:t>0,5 promila </a:t>
            </a:r>
            <a:r>
              <a:rPr lang="pl-PL" sz="2000" i="0" dirty="0">
                <a:solidFill>
                  <a:schemeClr val="tx1"/>
                </a:solidFill>
              </a:rPr>
              <a:t>– kierowca będzie odpowiadał </a:t>
            </a:r>
            <a:r>
              <a:rPr lang="pl-PL" sz="2000" b="1" i="0" u="sng" dirty="0">
                <a:solidFill>
                  <a:schemeClr val="tx1"/>
                </a:solidFill>
              </a:rPr>
              <a:t>za popełnienie przestępstwa</a:t>
            </a:r>
            <a:r>
              <a:rPr lang="pl-PL" sz="2000" i="0" dirty="0">
                <a:solidFill>
                  <a:schemeClr val="tx1"/>
                </a:solidFill>
              </a:rPr>
              <a:t>, które zagrożone jest karą pozbawienia </a:t>
            </a:r>
            <a:r>
              <a:rPr lang="pl-PL" sz="2000" i="0" dirty="0" smtClean="0">
                <a:solidFill>
                  <a:schemeClr val="tx1"/>
                </a:solidFill>
              </a:rPr>
              <a:t>wolności do </a:t>
            </a:r>
            <a:r>
              <a:rPr lang="pl-PL" sz="2000" i="0" dirty="0">
                <a:solidFill>
                  <a:schemeClr val="tx1"/>
                </a:solidFill>
              </a:rPr>
              <a:t>2 lat, </a:t>
            </a:r>
            <a:r>
              <a:rPr lang="pl-PL" sz="2000" i="0" dirty="0" smtClean="0">
                <a:solidFill>
                  <a:schemeClr val="tx1"/>
                </a:solidFill>
              </a:rPr>
              <a:t/>
            </a:r>
            <a:br>
              <a:rPr lang="pl-PL" sz="2000" i="0" dirty="0" smtClean="0">
                <a:solidFill>
                  <a:schemeClr val="tx1"/>
                </a:solidFill>
              </a:rPr>
            </a:br>
            <a:r>
              <a:rPr lang="pl-PL" sz="2000" i="0" dirty="0" smtClean="0">
                <a:solidFill>
                  <a:schemeClr val="tx1"/>
                </a:solidFill>
              </a:rPr>
              <a:t>a </a:t>
            </a:r>
            <a:r>
              <a:rPr lang="pl-PL" sz="2000" i="0" dirty="0">
                <a:solidFill>
                  <a:schemeClr val="tx1"/>
                </a:solidFill>
              </a:rPr>
              <a:t>zakaz </a:t>
            </a:r>
            <a:r>
              <a:rPr lang="pl-PL" sz="2000" i="0" dirty="0" smtClean="0">
                <a:solidFill>
                  <a:schemeClr val="tx1"/>
                </a:solidFill>
              </a:rPr>
              <a:t>prowadzenia </a:t>
            </a:r>
            <a:r>
              <a:rPr lang="pl-PL" sz="2000" i="0" dirty="0">
                <a:solidFill>
                  <a:schemeClr val="tx1"/>
                </a:solidFill>
              </a:rPr>
              <a:t>pojazdów zostanie orzeczony na okres od 3 – 15 lat, grzywna może wynieść nawet 1 080 000 zł. Ponadto orzeczone zostanie świadczenie pieniężne – co najmniej 5000 zł na rzecz Funduszu Pomocy Pokrzywdzonym oraz Pomocy Postpenitencjarnej. </a:t>
            </a:r>
            <a:endParaRPr lang="pl-PL" sz="200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750" y="765175"/>
            <a:ext cx="8208963" cy="1143000"/>
          </a:xfrm>
        </p:spPr>
        <p:txBody>
          <a:bodyPr/>
          <a:lstStyle/>
          <a:p>
            <a:pPr eaLnBrk="1" hangingPunct="1"/>
            <a:r>
              <a:rPr lang="pl-PL" altLang="pl-PL" sz="2400" b="1" smtClean="0">
                <a:solidFill>
                  <a:srgbClr val="DF1313"/>
                </a:solidFill>
                <a:latin typeface="Arial" charset="0"/>
                <a:cs typeface="Arial" charset="0"/>
              </a:rPr>
              <a:t>Utrudnienia na małopolskich drogach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941265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53181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181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181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1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1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1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1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1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1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pl-PL" altLang="pl-PL" sz="2400" dirty="0">
                <a:latin typeface="Tahoma" pitchFamily="34" charset="0"/>
                <a:cs typeface="Tahoma" pitchFamily="34" charset="0"/>
              </a:rPr>
              <a:t>            </a:t>
            </a:r>
            <a:r>
              <a:rPr lang="pl-PL" altLang="pl-PL" sz="2000" b="1" i="0" u="sng" dirty="0">
                <a:latin typeface="Arial" charset="0"/>
                <a:cs typeface="Tahoma" pitchFamily="34" charset="0"/>
              </a:rPr>
              <a:t>I</a:t>
            </a:r>
            <a:r>
              <a:rPr lang="en-US" altLang="pl-PL" sz="2000" b="1" i="0" u="sng" dirty="0" err="1">
                <a:latin typeface="Arial" charset="0"/>
                <a:cs typeface="Tahoma" pitchFamily="34" charset="0"/>
              </a:rPr>
              <a:t>nformacj</a:t>
            </a:r>
            <a:r>
              <a:rPr lang="pl-PL" altLang="pl-PL" sz="2000" b="1" i="0" u="sng" dirty="0">
                <a:latin typeface="Arial" charset="0"/>
                <a:cs typeface="Tahoma" pitchFamily="34" charset="0"/>
              </a:rPr>
              <a:t>e</a:t>
            </a:r>
            <a:r>
              <a:rPr lang="en-US" altLang="pl-PL" sz="2000" b="1" i="0" u="sng" dirty="0">
                <a:latin typeface="Arial" charset="0"/>
                <a:cs typeface="Tahoma" pitchFamily="34" charset="0"/>
              </a:rPr>
              <a:t> o </a:t>
            </a:r>
            <a:r>
              <a:rPr lang="en-US" altLang="pl-PL" sz="2000" b="1" i="0" u="sng" dirty="0" err="1">
                <a:latin typeface="Arial" charset="0"/>
                <a:cs typeface="Tahoma" pitchFamily="34" charset="0"/>
              </a:rPr>
              <a:t>utrudnieniach</a:t>
            </a:r>
            <a:r>
              <a:rPr lang="en-US" altLang="pl-PL" sz="2000" b="1" i="0" u="sng" dirty="0">
                <a:latin typeface="Arial" charset="0"/>
                <a:cs typeface="Tahoma" pitchFamily="34" charset="0"/>
              </a:rPr>
              <a:t> </a:t>
            </a:r>
            <a:r>
              <a:rPr lang="en-US" altLang="pl-PL" sz="2000" b="1" i="0" u="sng" dirty="0" err="1">
                <a:latin typeface="Arial" charset="0"/>
                <a:cs typeface="Tahoma" pitchFamily="34" charset="0"/>
              </a:rPr>
              <a:t>na</a:t>
            </a:r>
            <a:r>
              <a:rPr lang="en-US" altLang="pl-PL" sz="2000" b="1" i="0" u="sng" dirty="0">
                <a:latin typeface="Arial" charset="0"/>
                <a:cs typeface="Tahoma" pitchFamily="34" charset="0"/>
              </a:rPr>
              <a:t> </a:t>
            </a:r>
            <a:r>
              <a:rPr lang="en-US" altLang="pl-PL" sz="2000" b="1" i="0" u="sng" dirty="0" err="1">
                <a:latin typeface="Arial" charset="0"/>
                <a:cs typeface="Tahoma" pitchFamily="34" charset="0"/>
              </a:rPr>
              <a:t>drogach</a:t>
            </a:r>
            <a:r>
              <a:rPr lang="pl-PL" altLang="pl-PL" sz="2000" b="1" i="0" u="sng" dirty="0">
                <a:latin typeface="Arial" charset="0"/>
                <a:cs typeface="Tahoma" pitchFamily="34" charset="0"/>
              </a:rPr>
              <a:t> możemy uzyskać:</a:t>
            </a:r>
          </a:p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endParaRPr lang="pl-PL" altLang="pl-PL" sz="2000" b="1" i="0" u="sng" dirty="0">
              <a:latin typeface="Arial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 typeface="Symbol" pitchFamily="18" charset="2"/>
              <a:buChar char=""/>
            </a:pPr>
            <a:r>
              <a:rPr lang="en-US" altLang="pl-PL" sz="2000" dirty="0">
                <a:latin typeface="Arial" charset="0"/>
                <a:cs typeface="Tahoma" pitchFamily="34" charset="0"/>
              </a:rPr>
              <a:t> </a:t>
            </a:r>
            <a:r>
              <a:rPr lang="pl-PL" altLang="pl-PL" sz="2000" dirty="0">
                <a:latin typeface="Arial" charset="0"/>
                <a:cs typeface="Tahoma" pitchFamily="34" charset="0"/>
              </a:rPr>
              <a:t>	</a:t>
            </a:r>
            <a:r>
              <a:rPr lang="en-US" altLang="pl-PL" sz="2000" i="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Generaln</a:t>
            </a:r>
            <a:r>
              <a:rPr lang="pl-PL" altLang="pl-PL" sz="2000" i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a</a:t>
            </a:r>
            <a:r>
              <a:rPr lang="en-US" altLang="pl-PL" sz="2000" i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 </a:t>
            </a:r>
            <a:r>
              <a:rPr lang="en-US" altLang="pl-PL" sz="2000" i="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Dyrekcj</a:t>
            </a:r>
            <a:r>
              <a:rPr lang="pl-PL" altLang="pl-PL" sz="2000" i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a</a:t>
            </a:r>
            <a:r>
              <a:rPr lang="en-US" altLang="pl-PL" sz="2000" i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 </a:t>
            </a:r>
            <a:r>
              <a:rPr lang="en-US" altLang="pl-PL" sz="2000" i="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Dróg</a:t>
            </a:r>
            <a:r>
              <a:rPr lang="en-US" altLang="pl-PL" sz="2000" i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 </a:t>
            </a:r>
            <a:r>
              <a:rPr lang="en-US" altLang="pl-PL" sz="2000" i="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Krajowych</a:t>
            </a:r>
            <a:r>
              <a:rPr lang="en-US" altLang="pl-PL" sz="2000" i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  i </a:t>
            </a:r>
            <a:r>
              <a:rPr lang="en-US" altLang="pl-PL" sz="2000" i="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Autostrad</a:t>
            </a:r>
            <a:r>
              <a:rPr lang="pl-PL" altLang="pl-PL" sz="2000" i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 </a:t>
            </a:r>
            <a:r>
              <a:rPr lang="en-US" altLang="pl-PL" sz="2000" i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w</a:t>
            </a:r>
            <a:r>
              <a:rPr lang="pl-PL" altLang="pl-PL" sz="2000" i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 </a:t>
            </a:r>
            <a:r>
              <a:rPr lang="en-US" altLang="pl-PL" sz="2000" i="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Krakowie</a:t>
            </a:r>
            <a:r>
              <a:rPr lang="en-US" altLang="pl-PL" sz="2000" i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 –</a:t>
            </a:r>
            <a:r>
              <a:rPr lang="pl-PL" altLang="pl-PL" sz="2000" i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 	www.krakow.gddkia.gov.pl</a:t>
            </a:r>
          </a:p>
          <a:p>
            <a:pPr eaLnBrk="1" hangingPunct="1">
              <a:spcBef>
                <a:spcPct val="0"/>
              </a:spcBef>
              <a:buFont typeface="Symbol" pitchFamily="18" charset="2"/>
              <a:buChar char=""/>
            </a:pPr>
            <a:endParaRPr lang="pl-PL" altLang="pl-PL" sz="2000" dirty="0">
              <a:solidFill>
                <a:schemeClr val="accent1">
                  <a:lumMod val="75000"/>
                </a:schemeClr>
              </a:solidFill>
              <a:latin typeface="Arial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 typeface="Symbol" pitchFamily="18" charset="2"/>
              <a:buChar char=""/>
            </a:pP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    </a:t>
            </a:r>
            <a:r>
              <a:rPr lang="pl-PL" altLang="pl-PL" sz="2000" i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Autostrada A4 - www.autostrada-a4.pl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 dirty="0">
              <a:solidFill>
                <a:schemeClr val="accent1">
                  <a:lumMod val="75000"/>
                </a:schemeClr>
              </a:solidFill>
              <a:latin typeface="Arial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 typeface="Symbol" pitchFamily="18" charset="2"/>
              <a:buChar char=""/>
            </a:pP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 	</a:t>
            </a:r>
            <a:r>
              <a:rPr lang="en-US" altLang="pl-PL" sz="2000" i="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Zarząd</a:t>
            </a:r>
            <a:r>
              <a:rPr lang="en-US" altLang="pl-PL" sz="2000" i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 </a:t>
            </a:r>
            <a:r>
              <a:rPr lang="pl-PL" altLang="pl-PL" sz="2000" i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Dróg</a:t>
            </a:r>
            <a:r>
              <a:rPr lang="en-US" altLang="pl-PL" sz="2000" i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 </a:t>
            </a:r>
            <a:r>
              <a:rPr lang="en-US" altLang="pl-PL" sz="2000" i="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Wojewódzkich</a:t>
            </a:r>
            <a:r>
              <a:rPr lang="en-US" altLang="pl-PL" sz="2000" i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 w </a:t>
            </a:r>
            <a:r>
              <a:rPr lang="en-US" altLang="pl-PL" sz="2000" i="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Krakowie</a:t>
            </a:r>
            <a:r>
              <a:rPr lang="en-US" altLang="pl-PL" sz="2000" i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</a:rPr>
              <a:t> – </a:t>
            </a:r>
            <a:r>
              <a:rPr lang="pl-PL" altLang="pl-PL" sz="2000" i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Tahoma" pitchFamily="34" charset="0"/>
                <a:hlinkClick r:id="rId3"/>
              </a:rPr>
              <a:t>www.e-drogi.pl/zdwkr</a:t>
            </a:r>
            <a:endParaRPr lang="pl-PL" altLang="pl-PL" sz="2000" i="0" dirty="0">
              <a:solidFill>
                <a:schemeClr val="accent1">
                  <a:lumMod val="75000"/>
                </a:schemeClr>
              </a:solidFill>
              <a:latin typeface="Arial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l-PL" sz="2000" dirty="0">
              <a:latin typeface="Arial" charset="0"/>
              <a:cs typeface="Tahoma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000" i="0" dirty="0">
                <a:solidFill>
                  <a:srgbClr val="FF0000"/>
                </a:solidFill>
                <a:latin typeface="Arial" charset="0"/>
              </a:rPr>
              <a:t>Na stronie internetowej KWP w Krakowie została utworzona zakładka „Uwaga – utrudnienia drogowe”, gdzie zostały zamieszczone linki </a:t>
            </a:r>
            <a:r>
              <a:rPr lang="pl-PL" altLang="pl-PL" sz="2000" i="0" dirty="0" smtClean="0">
                <a:solidFill>
                  <a:srgbClr val="FF0000"/>
                </a:solidFill>
                <a:latin typeface="Arial" charset="0"/>
              </a:rPr>
              <a:t>                                 z </a:t>
            </a:r>
            <a:r>
              <a:rPr lang="pl-PL" altLang="pl-PL" sz="2000" i="0" dirty="0">
                <a:solidFill>
                  <a:srgbClr val="FF0000"/>
                </a:solidFill>
                <a:latin typeface="Arial" charset="0"/>
              </a:rPr>
              <a:t>aktualnymi utrudnieniami na drogach krajowych, autostradach i drogach wojewódzkich. </a:t>
            </a:r>
            <a:endParaRPr lang="en-US" altLang="pl-PL" sz="2000" i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7652" name="Picture 4" descr="j03440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100806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1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0" y="4149725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MAŁOPOLSKA POLICJA DROGOWA</a:t>
            </a:r>
          </a:p>
          <a:p>
            <a:pPr algn="ctr"/>
            <a:r>
              <a:rPr lang="pl-PL" sz="3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ŻYCZY BEZPIECZNEJ JAZDY!</a:t>
            </a:r>
          </a:p>
        </p:txBody>
      </p:sp>
      <p:pic>
        <p:nvPicPr>
          <p:cNvPr id="1945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349500"/>
            <a:ext cx="2232025" cy="13954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pPr eaLnBrk="1" hangingPunct="1"/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Program Pucharu Świata Zakopane </a:t>
            </a: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2019</a:t>
            </a:r>
            <a:endParaRPr lang="pl-PL" sz="22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8446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2000" b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18.01.2019 </a:t>
            </a:r>
            <a:r>
              <a:rPr lang="pl-PL" sz="2000" b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r. (piątek)</a:t>
            </a:r>
            <a:endParaRPr lang="pl-PL" sz="2000" u="sng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sz="1800" dirty="0" smtClean="0">
                <a:latin typeface="Arial" charset="0"/>
              </a:rPr>
              <a:t>godz</a:t>
            </a:r>
            <a:r>
              <a:rPr lang="pl-PL" sz="1800" dirty="0" smtClean="0">
                <a:latin typeface="Arial" charset="0"/>
              </a:rPr>
              <a:t>. 16:00 - oficjalny trening (2 serie),</a:t>
            </a:r>
          </a:p>
          <a:p>
            <a:pPr eaLnBrk="1" hangingPunct="1">
              <a:lnSpc>
                <a:spcPct val="80000"/>
              </a:lnSpc>
            </a:pPr>
            <a:r>
              <a:rPr lang="pl-PL" sz="1800" dirty="0" smtClean="0">
                <a:latin typeface="Arial" charset="0"/>
              </a:rPr>
              <a:t>godz. 18:00 - seria kwalifikacyjna.</a:t>
            </a:r>
            <a:endParaRPr lang="pl-PL" sz="18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pl-PL" sz="1800" b="1" u="sng" dirty="0" smtClean="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2000" b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19.01.2019 </a:t>
            </a:r>
            <a:r>
              <a:rPr lang="pl-PL" sz="2000" b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r. (sobota)</a:t>
            </a:r>
            <a:endParaRPr lang="pl-PL" sz="2000" u="sng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sz="1800" dirty="0" smtClean="0">
                <a:latin typeface="Arial" charset="0"/>
              </a:rPr>
              <a:t>godz. 15:00 - seria próbna,</a:t>
            </a:r>
          </a:p>
          <a:p>
            <a:pPr eaLnBrk="1" hangingPunct="1">
              <a:lnSpc>
                <a:spcPct val="80000"/>
              </a:lnSpc>
            </a:pPr>
            <a:r>
              <a:rPr lang="pl-PL" sz="1800" dirty="0" smtClean="0">
                <a:latin typeface="Arial" charset="0"/>
              </a:rPr>
              <a:t>godz. </a:t>
            </a:r>
            <a:r>
              <a:rPr lang="pl-PL" sz="1800" dirty="0" smtClean="0">
                <a:latin typeface="Arial" charset="0"/>
              </a:rPr>
              <a:t>16:15 </a:t>
            </a:r>
            <a:r>
              <a:rPr lang="pl-PL" sz="1800" dirty="0" smtClean="0">
                <a:latin typeface="Arial" charset="0"/>
              </a:rPr>
              <a:t>- Drużynowy Konkurs Skoków Pucharu Świata.</a:t>
            </a:r>
            <a:endParaRPr lang="pl-PL" sz="18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pl-PL" sz="1800" b="1" u="sng" dirty="0" smtClean="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2000" b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20.01.2019 </a:t>
            </a:r>
            <a:r>
              <a:rPr lang="pl-PL" sz="2000" b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r. (niedziela)</a:t>
            </a:r>
            <a:endParaRPr lang="pl-PL" sz="2000" u="sng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sz="1800" dirty="0" smtClean="0">
                <a:latin typeface="Arial" charset="0"/>
              </a:rPr>
              <a:t>godz. 15:00 – seria próbna,</a:t>
            </a:r>
          </a:p>
          <a:p>
            <a:pPr eaLnBrk="1" hangingPunct="1">
              <a:lnSpc>
                <a:spcPct val="80000"/>
              </a:lnSpc>
            </a:pPr>
            <a:r>
              <a:rPr lang="pl-PL" sz="1800" dirty="0" smtClean="0">
                <a:latin typeface="Arial" charset="0"/>
              </a:rPr>
              <a:t>godz. 16:00 – Indywidualny Konkurs Skoków Pucharu Świata.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8313" y="1196975"/>
            <a:ext cx="8294687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900113" algn="l"/>
              </a:tabLst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Udając się do Zakopanego </a:t>
            </a:r>
          </a:p>
          <a:p>
            <a:pPr algn="ctr">
              <a:tabLst>
                <a:tab pos="900113" algn="l"/>
              </a:tabLst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na zawody Pucharu Świata w Skokach Narciarskich </a:t>
            </a:r>
          </a:p>
          <a:p>
            <a:pPr algn="ctr">
              <a:tabLst>
                <a:tab pos="900113" algn="l"/>
              </a:tabLst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w dniach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18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–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20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stycznia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2019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r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</a:t>
            </a:r>
            <a:endParaRPr lang="pl-PL" sz="20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>
              <a:tabLst>
                <a:tab pos="900113" algn="l"/>
              </a:tabLst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Pamiętaj</a:t>
            </a:r>
          </a:p>
          <a:p>
            <a:pPr algn="ctr">
              <a:tabLst>
                <a:tab pos="900113" algn="l"/>
              </a:tabLst>
            </a:pPr>
            <a:endParaRPr lang="pl-PL" sz="2000" dirty="0">
              <a:solidFill>
                <a:srgbClr val="3319F5"/>
              </a:solidFill>
              <a:latin typeface="Arial" charset="0"/>
            </a:endParaRPr>
          </a:p>
          <a:p>
            <a:pPr>
              <a:buFontTx/>
              <a:buChar char="-"/>
              <a:tabLst>
                <a:tab pos="900113" algn="l"/>
              </a:tabLst>
            </a:pPr>
            <a:r>
              <a:rPr lang="pl-PL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l-PL" sz="1800" dirty="0">
                <a:solidFill>
                  <a:schemeClr val="tx1"/>
                </a:solidFill>
                <a:latin typeface="Arial" charset="0"/>
              </a:rPr>
              <a:t>stosuj się do przepisów ruchu drogowego,</a:t>
            </a:r>
          </a:p>
          <a:p>
            <a:pPr>
              <a:buFontTx/>
              <a:buChar char="-"/>
              <a:tabLst>
                <a:tab pos="900113" algn="l"/>
              </a:tabLst>
            </a:pPr>
            <a:endParaRPr lang="pl-PL" sz="1800" dirty="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Char char="-"/>
              <a:tabLst>
                <a:tab pos="900113" algn="l"/>
              </a:tabLst>
            </a:pPr>
            <a:r>
              <a:rPr lang="pl-PL" sz="1800" dirty="0">
                <a:solidFill>
                  <a:schemeClr val="tx1"/>
                </a:solidFill>
                <a:latin typeface="Arial" charset="0"/>
              </a:rPr>
              <a:t> nastąpią zmiany w organizacji ruchu,</a:t>
            </a:r>
          </a:p>
          <a:p>
            <a:pPr>
              <a:buFontTx/>
              <a:buChar char="-"/>
              <a:tabLst>
                <a:tab pos="900113" algn="l"/>
              </a:tabLst>
            </a:pPr>
            <a:endParaRPr lang="pl-PL" sz="1800" dirty="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Char char="-"/>
              <a:tabLst>
                <a:tab pos="900113" algn="l"/>
              </a:tabLst>
            </a:pPr>
            <a:r>
              <a:rPr lang="pl-PL" sz="1800" dirty="0">
                <a:solidFill>
                  <a:schemeClr val="tx1"/>
                </a:solidFill>
                <a:latin typeface="Arial" charset="0"/>
              </a:rPr>
              <a:t>stosuj się do poleceń policjantów, strażników miejskich i innych osób uprawnionych do wydawania poleceń na drodze,</a:t>
            </a:r>
          </a:p>
          <a:p>
            <a:pPr>
              <a:buFontTx/>
              <a:buChar char="-"/>
              <a:tabLst>
                <a:tab pos="900113" algn="l"/>
              </a:tabLst>
            </a:pPr>
            <a:endParaRPr lang="pl-PL" sz="1800" dirty="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Char char="-"/>
              <a:tabLst>
                <a:tab pos="900113" algn="l"/>
              </a:tabLst>
            </a:pPr>
            <a:r>
              <a:rPr lang="pl-PL" sz="1800" dirty="0">
                <a:solidFill>
                  <a:schemeClr val="tx1"/>
                </a:solidFill>
                <a:latin typeface="Arial" charset="0"/>
              </a:rPr>
              <a:t>samochód parkuj na wyznaczonym parkingu, na wielu ulicach     obowiązywał będzie zakaz parkowania i zakaz ruchu pojazdów,</a:t>
            </a:r>
          </a:p>
          <a:p>
            <a:pPr>
              <a:buFontTx/>
              <a:buChar char="-"/>
              <a:tabLst>
                <a:tab pos="900113" algn="l"/>
              </a:tabLst>
            </a:pPr>
            <a:endParaRPr lang="pl-PL" sz="1800" dirty="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Char char="-"/>
              <a:tabLst>
                <a:tab pos="900113" algn="l"/>
              </a:tabLst>
            </a:pPr>
            <a:r>
              <a:rPr lang="pl-PL" sz="1800" dirty="0">
                <a:solidFill>
                  <a:schemeClr val="tx1"/>
                </a:solidFill>
                <a:latin typeface="Arial" charset="0"/>
              </a:rPr>
              <a:t>nie zostawiaj wartościowych przedmiotów w zaparkowanym samochodzie.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95288" y="836712"/>
            <a:ext cx="8294687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900113" algn="l"/>
              </a:tabLst>
            </a:pPr>
            <a:endParaRPr lang="pl-PL" sz="2000" dirty="0">
              <a:solidFill>
                <a:srgbClr val="3319F5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tabLst>
                <a:tab pos="900113" algn="l"/>
              </a:tabLst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DOJAZD I POWRÓT Z ZAKOPANEGO</a:t>
            </a:r>
          </a:p>
          <a:p>
            <a:pPr algn="ctr">
              <a:spcBef>
                <a:spcPct val="50000"/>
              </a:spcBef>
              <a:tabLst>
                <a:tab pos="900113" algn="l"/>
              </a:tabLst>
            </a:pPr>
            <a:endParaRPr lang="pl-PL" sz="1000" b="0" dirty="0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tabLst>
                <a:tab pos="900113" algn="l"/>
              </a:tabLst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W związku z przewidywanym znaczącym wzrostem natężenia ruchu drogowego na drogach dojazdowych i wyjazdowych 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Zakopanego 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              w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okresie Pucharu Świata kierujący powinni korzystać oprócz „zakopianki” również z dróg alternatywnych, szczególnie, jeżeli 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                      ze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względu na cel podróży nie muszą kierować </a:t>
            </a:r>
            <a:r>
              <a:rPr lang="pl-PL" sz="1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                                               się 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bezpośrednio na Kraków.</a:t>
            </a:r>
          </a:p>
          <a:p>
            <a:pPr algn="ctr">
              <a:spcBef>
                <a:spcPct val="50000"/>
              </a:spcBef>
              <a:tabLst>
                <a:tab pos="900113" algn="l"/>
              </a:tabLst>
            </a:pPr>
            <a:endParaRPr lang="pl-PL" sz="1800" dirty="0">
              <a:solidFill>
                <a:schemeClr val="tx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tabLst>
                <a:tab pos="900113" algn="l"/>
              </a:tabLst>
            </a:pPr>
            <a:endParaRPr lang="pl-PL" sz="1800" dirty="0" smtClean="0">
              <a:solidFill>
                <a:srgbClr val="3319F5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tabLst>
                <a:tab pos="900113" algn="l"/>
              </a:tabLst>
            </a:pPr>
            <a:endParaRPr lang="pl-PL" sz="1100" dirty="0" smtClean="0">
              <a:solidFill>
                <a:srgbClr val="3319F5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tabLst>
                <a:tab pos="900113" algn="l"/>
              </a:tabLst>
            </a:pPr>
            <a:r>
              <a:rPr lang="pl-PL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W </a:t>
            </a:r>
            <a:r>
              <a:rPr lang="pl-PL" sz="18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przypadku znacznego pogorszenia warunków atmosferycznych, związanego  z intensywnymi opadami śniegu, </a:t>
            </a:r>
            <a:r>
              <a:rPr lang="pl-PL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oblodzeniem, </a:t>
            </a:r>
            <a:r>
              <a:rPr lang="pl-PL" sz="18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itp. proponuje się korzystać z dróg  o najwyższym standardzie utrzymania – przede wszystkim dróg krajowych, w tym głównie z „zakopianki”.</a:t>
            </a:r>
            <a:endParaRPr lang="pl-PL" sz="20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6147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0410" y="3991609"/>
            <a:ext cx="1267689" cy="792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0" y="-242888"/>
            <a:ext cx="9144000" cy="7100888"/>
            <a:chOff x="0" y="-153"/>
            <a:chExt cx="5760" cy="4473"/>
          </a:xfrm>
        </p:grpSpPr>
        <p:grpSp>
          <p:nvGrpSpPr>
            <p:cNvPr id="7172" name="Group 4"/>
            <p:cNvGrpSpPr>
              <a:grpSpLocks/>
            </p:cNvGrpSpPr>
            <p:nvPr/>
          </p:nvGrpSpPr>
          <p:grpSpPr bwMode="auto">
            <a:xfrm>
              <a:off x="0" y="-153"/>
              <a:ext cx="5760" cy="4473"/>
              <a:chOff x="0" y="0"/>
              <a:chExt cx="5760" cy="4473"/>
            </a:xfrm>
          </p:grpSpPr>
          <p:pic>
            <p:nvPicPr>
              <p:cNvPr id="7174" name="Picture 5" descr="małopolska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320" t="1215" r="2930" b="1715"/>
              <a:stretch>
                <a:fillRect/>
              </a:stretch>
            </p:blipFill>
            <p:spPr bwMode="auto">
              <a:xfrm>
                <a:off x="0" y="0"/>
                <a:ext cx="5760" cy="447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sp>
            <p:nvSpPr>
              <p:cNvPr id="7175" name="Freeform 6"/>
              <p:cNvSpPr>
                <a:spLocks/>
              </p:cNvSpPr>
              <p:nvPr/>
            </p:nvSpPr>
            <p:spPr bwMode="auto">
              <a:xfrm>
                <a:off x="1051" y="1216"/>
                <a:ext cx="1089" cy="1688"/>
              </a:xfrm>
              <a:custGeom>
                <a:avLst/>
                <a:gdLst>
                  <a:gd name="T0" fmla="*/ 61 w 1089"/>
                  <a:gd name="T1" fmla="*/ 0 h 1688"/>
                  <a:gd name="T2" fmla="*/ 47 w 1089"/>
                  <a:gd name="T3" fmla="*/ 104 h 1688"/>
                  <a:gd name="T4" fmla="*/ 89 w 1089"/>
                  <a:gd name="T5" fmla="*/ 182 h 1688"/>
                  <a:gd name="T6" fmla="*/ 95 w 1089"/>
                  <a:gd name="T7" fmla="*/ 284 h 1688"/>
                  <a:gd name="T8" fmla="*/ 89 w 1089"/>
                  <a:gd name="T9" fmla="*/ 344 h 1688"/>
                  <a:gd name="T10" fmla="*/ 85 w 1089"/>
                  <a:gd name="T11" fmla="*/ 436 h 1688"/>
                  <a:gd name="T12" fmla="*/ 69 w 1089"/>
                  <a:gd name="T13" fmla="*/ 548 h 1688"/>
                  <a:gd name="T14" fmla="*/ 97 w 1089"/>
                  <a:gd name="T15" fmla="*/ 672 h 1688"/>
                  <a:gd name="T16" fmla="*/ 153 w 1089"/>
                  <a:gd name="T17" fmla="*/ 752 h 1688"/>
                  <a:gd name="T18" fmla="*/ 185 w 1089"/>
                  <a:gd name="T19" fmla="*/ 852 h 1688"/>
                  <a:gd name="T20" fmla="*/ 197 w 1089"/>
                  <a:gd name="T21" fmla="*/ 912 h 1688"/>
                  <a:gd name="T22" fmla="*/ 233 w 1089"/>
                  <a:gd name="T23" fmla="*/ 1000 h 1688"/>
                  <a:gd name="T24" fmla="*/ 261 w 1089"/>
                  <a:gd name="T25" fmla="*/ 1056 h 1688"/>
                  <a:gd name="T26" fmla="*/ 261 w 1089"/>
                  <a:gd name="T27" fmla="*/ 1116 h 1688"/>
                  <a:gd name="T28" fmla="*/ 333 w 1089"/>
                  <a:gd name="T29" fmla="*/ 1188 h 1688"/>
                  <a:gd name="T30" fmla="*/ 389 w 1089"/>
                  <a:gd name="T31" fmla="*/ 1184 h 1688"/>
                  <a:gd name="T32" fmla="*/ 389 w 1089"/>
                  <a:gd name="T33" fmla="*/ 1240 h 1688"/>
                  <a:gd name="T34" fmla="*/ 421 w 1089"/>
                  <a:gd name="T35" fmla="*/ 1324 h 1688"/>
                  <a:gd name="T36" fmla="*/ 437 w 1089"/>
                  <a:gd name="T37" fmla="*/ 1376 h 1688"/>
                  <a:gd name="T38" fmla="*/ 501 w 1089"/>
                  <a:gd name="T39" fmla="*/ 1396 h 1688"/>
                  <a:gd name="T40" fmla="*/ 581 w 1089"/>
                  <a:gd name="T41" fmla="*/ 1404 h 1688"/>
                  <a:gd name="T42" fmla="*/ 613 w 1089"/>
                  <a:gd name="T43" fmla="*/ 1436 h 1688"/>
                  <a:gd name="T44" fmla="*/ 649 w 1089"/>
                  <a:gd name="T45" fmla="*/ 1512 h 1688"/>
                  <a:gd name="T46" fmla="*/ 685 w 1089"/>
                  <a:gd name="T47" fmla="*/ 1516 h 1688"/>
                  <a:gd name="T48" fmla="*/ 709 w 1089"/>
                  <a:gd name="T49" fmla="*/ 1532 h 1688"/>
                  <a:gd name="T50" fmla="*/ 709 w 1089"/>
                  <a:gd name="T51" fmla="*/ 1540 h 1688"/>
                  <a:gd name="T52" fmla="*/ 705 w 1089"/>
                  <a:gd name="T53" fmla="*/ 1536 h 1688"/>
                  <a:gd name="T54" fmla="*/ 781 w 1089"/>
                  <a:gd name="T55" fmla="*/ 1584 h 1688"/>
                  <a:gd name="T56" fmla="*/ 773 w 1089"/>
                  <a:gd name="T57" fmla="*/ 1584 h 1688"/>
                  <a:gd name="T58" fmla="*/ 861 w 1089"/>
                  <a:gd name="T59" fmla="*/ 1636 h 1688"/>
                  <a:gd name="T60" fmla="*/ 1001 w 1089"/>
                  <a:gd name="T61" fmla="*/ 1684 h 1688"/>
                  <a:gd name="T62" fmla="*/ 1053 w 1089"/>
                  <a:gd name="T63" fmla="*/ 1668 h 1688"/>
                  <a:gd name="T64" fmla="*/ 1089 w 1089"/>
                  <a:gd name="T65" fmla="*/ 1688 h 16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89"/>
                  <a:gd name="T100" fmla="*/ 0 h 1688"/>
                  <a:gd name="T101" fmla="*/ 1089 w 1089"/>
                  <a:gd name="T102" fmla="*/ 1688 h 16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89" h="1688">
                    <a:moveTo>
                      <a:pt x="61" y="0"/>
                    </a:moveTo>
                    <a:cubicBezTo>
                      <a:pt x="89" y="60"/>
                      <a:pt x="0" y="10"/>
                      <a:pt x="47" y="104"/>
                    </a:cubicBezTo>
                    <a:cubicBezTo>
                      <a:pt x="53" y="116"/>
                      <a:pt x="76" y="179"/>
                      <a:pt x="89" y="182"/>
                    </a:cubicBezTo>
                    <a:cubicBezTo>
                      <a:pt x="137" y="218"/>
                      <a:pt x="83" y="304"/>
                      <a:pt x="95" y="284"/>
                    </a:cubicBezTo>
                    <a:cubicBezTo>
                      <a:pt x="107" y="356"/>
                      <a:pt x="109" y="252"/>
                      <a:pt x="89" y="344"/>
                    </a:cubicBezTo>
                    <a:cubicBezTo>
                      <a:pt x="69" y="380"/>
                      <a:pt x="78" y="381"/>
                      <a:pt x="85" y="436"/>
                    </a:cubicBezTo>
                    <a:cubicBezTo>
                      <a:pt x="82" y="470"/>
                      <a:pt x="67" y="509"/>
                      <a:pt x="69" y="548"/>
                    </a:cubicBezTo>
                    <a:cubicBezTo>
                      <a:pt x="75" y="566"/>
                      <a:pt x="85" y="657"/>
                      <a:pt x="97" y="672"/>
                    </a:cubicBezTo>
                    <a:cubicBezTo>
                      <a:pt x="97" y="708"/>
                      <a:pt x="145" y="748"/>
                      <a:pt x="153" y="752"/>
                    </a:cubicBezTo>
                    <a:cubicBezTo>
                      <a:pt x="157" y="792"/>
                      <a:pt x="177" y="847"/>
                      <a:pt x="185" y="852"/>
                    </a:cubicBezTo>
                    <a:cubicBezTo>
                      <a:pt x="229" y="917"/>
                      <a:pt x="178" y="838"/>
                      <a:pt x="197" y="912"/>
                    </a:cubicBezTo>
                    <a:cubicBezTo>
                      <a:pt x="202" y="931"/>
                      <a:pt x="233" y="1000"/>
                      <a:pt x="233" y="1000"/>
                    </a:cubicBezTo>
                    <a:cubicBezTo>
                      <a:pt x="256" y="965"/>
                      <a:pt x="227" y="1079"/>
                      <a:pt x="261" y="1056"/>
                    </a:cubicBezTo>
                    <a:cubicBezTo>
                      <a:pt x="266" y="1064"/>
                      <a:pt x="260" y="1106"/>
                      <a:pt x="261" y="1116"/>
                    </a:cubicBezTo>
                    <a:cubicBezTo>
                      <a:pt x="268" y="1161"/>
                      <a:pt x="317" y="1146"/>
                      <a:pt x="333" y="1188"/>
                    </a:cubicBezTo>
                    <a:cubicBezTo>
                      <a:pt x="339" y="1203"/>
                      <a:pt x="373" y="1181"/>
                      <a:pt x="389" y="1184"/>
                    </a:cubicBezTo>
                    <a:cubicBezTo>
                      <a:pt x="392" y="1192"/>
                      <a:pt x="369" y="1232"/>
                      <a:pt x="389" y="1240"/>
                    </a:cubicBezTo>
                    <a:cubicBezTo>
                      <a:pt x="393" y="1283"/>
                      <a:pt x="411" y="1282"/>
                      <a:pt x="421" y="1324"/>
                    </a:cubicBezTo>
                    <a:cubicBezTo>
                      <a:pt x="423" y="1332"/>
                      <a:pt x="429" y="1374"/>
                      <a:pt x="437" y="1376"/>
                    </a:cubicBezTo>
                    <a:cubicBezTo>
                      <a:pt x="453" y="1380"/>
                      <a:pt x="485" y="1393"/>
                      <a:pt x="501" y="1396"/>
                    </a:cubicBezTo>
                    <a:cubicBezTo>
                      <a:pt x="512" y="1398"/>
                      <a:pt x="570" y="1401"/>
                      <a:pt x="581" y="1404"/>
                    </a:cubicBezTo>
                    <a:cubicBezTo>
                      <a:pt x="607" y="1421"/>
                      <a:pt x="584" y="1426"/>
                      <a:pt x="613" y="1436"/>
                    </a:cubicBezTo>
                    <a:cubicBezTo>
                      <a:pt x="627" y="1507"/>
                      <a:pt x="609" y="1486"/>
                      <a:pt x="649" y="1512"/>
                    </a:cubicBezTo>
                    <a:cubicBezTo>
                      <a:pt x="658" y="1518"/>
                      <a:pt x="669" y="1520"/>
                      <a:pt x="685" y="1516"/>
                    </a:cubicBezTo>
                    <a:cubicBezTo>
                      <a:pt x="689" y="1522"/>
                      <a:pt x="705" y="1528"/>
                      <a:pt x="709" y="1532"/>
                    </a:cubicBezTo>
                    <a:cubicBezTo>
                      <a:pt x="713" y="1536"/>
                      <a:pt x="710" y="1539"/>
                      <a:pt x="709" y="1540"/>
                    </a:cubicBezTo>
                    <a:cubicBezTo>
                      <a:pt x="714" y="1551"/>
                      <a:pt x="697" y="1528"/>
                      <a:pt x="705" y="1536"/>
                    </a:cubicBezTo>
                    <a:cubicBezTo>
                      <a:pt x="748" y="1579"/>
                      <a:pt x="733" y="1564"/>
                      <a:pt x="781" y="1584"/>
                    </a:cubicBezTo>
                    <a:cubicBezTo>
                      <a:pt x="784" y="1611"/>
                      <a:pt x="756" y="1563"/>
                      <a:pt x="773" y="1584"/>
                    </a:cubicBezTo>
                    <a:cubicBezTo>
                      <a:pt x="787" y="1601"/>
                      <a:pt x="937" y="1668"/>
                      <a:pt x="861" y="1636"/>
                    </a:cubicBezTo>
                    <a:cubicBezTo>
                      <a:pt x="937" y="1672"/>
                      <a:pt x="915" y="1678"/>
                      <a:pt x="1001" y="1684"/>
                    </a:cubicBezTo>
                    <a:cubicBezTo>
                      <a:pt x="1012" y="1681"/>
                      <a:pt x="1042" y="1671"/>
                      <a:pt x="1053" y="1668"/>
                    </a:cubicBezTo>
                    <a:cubicBezTo>
                      <a:pt x="1061" y="1666"/>
                      <a:pt x="1089" y="1688"/>
                      <a:pt x="1089" y="1688"/>
                    </a:cubicBezTo>
                  </a:path>
                </a:pathLst>
              </a:cu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176" name="Freeform 7"/>
              <p:cNvSpPr>
                <a:spLocks/>
              </p:cNvSpPr>
              <p:nvPr/>
            </p:nvSpPr>
            <p:spPr bwMode="auto">
              <a:xfrm>
                <a:off x="2039" y="1772"/>
                <a:ext cx="350" cy="2240"/>
              </a:xfrm>
              <a:custGeom>
                <a:avLst/>
                <a:gdLst>
                  <a:gd name="T0" fmla="*/ 89 w 350"/>
                  <a:gd name="T1" fmla="*/ 0 h 2240"/>
                  <a:gd name="T2" fmla="*/ 41 w 350"/>
                  <a:gd name="T3" fmla="*/ 92 h 2240"/>
                  <a:gd name="T4" fmla="*/ 49 w 350"/>
                  <a:gd name="T5" fmla="*/ 160 h 2240"/>
                  <a:gd name="T6" fmla="*/ 13 w 350"/>
                  <a:gd name="T7" fmla="*/ 236 h 2240"/>
                  <a:gd name="T8" fmla="*/ 13 w 350"/>
                  <a:gd name="T9" fmla="*/ 368 h 2240"/>
                  <a:gd name="T10" fmla="*/ 25 w 350"/>
                  <a:gd name="T11" fmla="*/ 372 h 2240"/>
                  <a:gd name="T12" fmla="*/ 81 w 350"/>
                  <a:gd name="T13" fmla="*/ 380 h 2240"/>
                  <a:gd name="T14" fmla="*/ 105 w 350"/>
                  <a:gd name="T15" fmla="*/ 452 h 2240"/>
                  <a:gd name="T16" fmla="*/ 161 w 350"/>
                  <a:gd name="T17" fmla="*/ 484 h 2240"/>
                  <a:gd name="T18" fmla="*/ 141 w 350"/>
                  <a:gd name="T19" fmla="*/ 528 h 2240"/>
                  <a:gd name="T20" fmla="*/ 117 w 350"/>
                  <a:gd name="T21" fmla="*/ 576 h 2240"/>
                  <a:gd name="T22" fmla="*/ 181 w 350"/>
                  <a:gd name="T23" fmla="*/ 660 h 2240"/>
                  <a:gd name="T24" fmla="*/ 221 w 350"/>
                  <a:gd name="T25" fmla="*/ 744 h 2240"/>
                  <a:gd name="T26" fmla="*/ 229 w 350"/>
                  <a:gd name="T27" fmla="*/ 900 h 2240"/>
                  <a:gd name="T28" fmla="*/ 189 w 350"/>
                  <a:gd name="T29" fmla="*/ 980 h 2240"/>
                  <a:gd name="T30" fmla="*/ 57 w 350"/>
                  <a:gd name="T31" fmla="*/ 1068 h 2240"/>
                  <a:gd name="T32" fmla="*/ 125 w 350"/>
                  <a:gd name="T33" fmla="*/ 1132 h 2240"/>
                  <a:gd name="T34" fmla="*/ 141 w 350"/>
                  <a:gd name="T35" fmla="*/ 1216 h 2240"/>
                  <a:gd name="T36" fmla="*/ 177 w 350"/>
                  <a:gd name="T37" fmla="*/ 1412 h 2240"/>
                  <a:gd name="T38" fmla="*/ 221 w 350"/>
                  <a:gd name="T39" fmla="*/ 1456 h 2240"/>
                  <a:gd name="T40" fmla="*/ 237 w 350"/>
                  <a:gd name="T41" fmla="*/ 1448 h 2240"/>
                  <a:gd name="T42" fmla="*/ 241 w 350"/>
                  <a:gd name="T43" fmla="*/ 1484 h 2240"/>
                  <a:gd name="T44" fmla="*/ 333 w 350"/>
                  <a:gd name="T45" fmla="*/ 1676 h 2240"/>
                  <a:gd name="T46" fmla="*/ 337 w 350"/>
                  <a:gd name="T47" fmla="*/ 1948 h 2240"/>
                  <a:gd name="T48" fmla="*/ 293 w 350"/>
                  <a:gd name="T49" fmla="*/ 2048 h 2240"/>
                  <a:gd name="T50" fmla="*/ 317 w 350"/>
                  <a:gd name="T51" fmla="*/ 2140 h 2240"/>
                  <a:gd name="T52" fmla="*/ 233 w 350"/>
                  <a:gd name="T53" fmla="*/ 2240 h 224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50"/>
                  <a:gd name="T82" fmla="*/ 0 h 2240"/>
                  <a:gd name="T83" fmla="*/ 350 w 350"/>
                  <a:gd name="T84" fmla="*/ 2240 h 224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50" h="2240">
                    <a:moveTo>
                      <a:pt x="89" y="0"/>
                    </a:moveTo>
                    <a:cubicBezTo>
                      <a:pt x="85" y="75"/>
                      <a:pt x="99" y="80"/>
                      <a:pt x="41" y="92"/>
                    </a:cubicBezTo>
                    <a:cubicBezTo>
                      <a:pt x="20" y="124"/>
                      <a:pt x="46" y="110"/>
                      <a:pt x="49" y="160"/>
                    </a:cubicBezTo>
                    <a:cubicBezTo>
                      <a:pt x="46" y="184"/>
                      <a:pt x="36" y="228"/>
                      <a:pt x="13" y="236"/>
                    </a:cubicBezTo>
                    <a:cubicBezTo>
                      <a:pt x="0" y="275"/>
                      <a:pt x="3" y="329"/>
                      <a:pt x="13" y="368"/>
                    </a:cubicBezTo>
                    <a:cubicBezTo>
                      <a:pt x="14" y="372"/>
                      <a:pt x="21" y="371"/>
                      <a:pt x="25" y="372"/>
                    </a:cubicBezTo>
                    <a:cubicBezTo>
                      <a:pt x="44" y="375"/>
                      <a:pt x="62" y="377"/>
                      <a:pt x="81" y="380"/>
                    </a:cubicBezTo>
                    <a:cubicBezTo>
                      <a:pt x="85" y="410"/>
                      <a:pt x="87" y="429"/>
                      <a:pt x="105" y="452"/>
                    </a:cubicBezTo>
                    <a:cubicBezTo>
                      <a:pt x="112" y="472"/>
                      <a:pt x="146" y="469"/>
                      <a:pt x="161" y="484"/>
                    </a:cubicBezTo>
                    <a:cubicBezTo>
                      <a:pt x="177" y="508"/>
                      <a:pt x="165" y="484"/>
                      <a:pt x="141" y="528"/>
                    </a:cubicBezTo>
                    <a:cubicBezTo>
                      <a:pt x="146" y="549"/>
                      <a:pt x="129" y="564"/>
                      <a:pt x="117" y="576"/>
                    </a:cubicBezTo>
                    <a:cubicBezTo>
                      <a:pt x="106" y="619"/>
                      <a:pt x="141" y="636"/>
                      <a:pt x="181" y="660"/>
                    </a:cubicBezTo>
                    <a:cubicBezTo>
                      <a:pt x="188" y="682"/>
                      <a:pt x="213" y="719"/>
                      <a:pt x="221" y="744"/>
                    </a:cubicBezTo>
                    <a:cubicBezTo>
                      <a:pt x="225" y="727"/>
                      <a:pt x="214" y="912"/>
                      <a:pt x="229" y="900"/>
                    </a:cubicBezTo>
                    <a:cubicBezTo>
                      <a:pt x="237" y="894"/>
                      <a:pt x="189" y="980"/>
                      <a:pt x="189" y="980"/>
                    </a:cubicBezTo>
                    <a:cubicBezTo>
                      <a:pt x="101" y="992"/>
                      <a:pt x="52" y="1046"/>
                      <a:pt x="57" y="1068"/>
                    </a:cubicBezTo>
                    <a:cubicBezTo>
                      <a:pt x="56" y="1119"/>
                      <a:pt x="129" y="1081"/>
                      <a:pt x="125" y="1132"/>
                    </a:cubicBezTo>
                    <a:cubicBezTo>
                      <a:pt x="124" y="1146"/>
                      <a:pt x="141" y="1296"/>
                      <a:pt x="141" y="1216"/>
                    </a:cubicBezTo>
                    <a:cubicBezTo>
                      <a:pt x="134" y="1299"/>
                      <a:pt x="166" y="1373"/>
                      <a:pt x="177" y="1412"/>
                    </a:cubicBezTo>
                    <a:cubicBezTo>
                      <a:pt x="190" y="1452"/>
                      <a:pt x="211" y="1450"/>
                      <a:pt x="221" y="1456"/>
                    </a:cubicBezTo>
                    <a:cubicBezTo>
                      <a:pt x="231" y="1462"/>
                      <a:pt x="225" y="1452"/>
                      <a:pt x="237" y="1448"/>
                    </a:cubicBezTo>
                    <a:cubicBezTo>
                      <a:pt x="225" y="1436"/>
                      <a:pt x="252" y="1451"/>
                      <a:pt x="241" y="1484"/>
                    </a:cubicBezTo>
                    <a:cubicBezTo>
                      <a:pt x="240" y="1488"/>
                      <a:pt x="333" y="1676"/>
                      <a:pt x="333" y="1676"/>
                    </a:cubicBezTo>
                    <a:cubicBezTo>
                      <a:pt x="340" y="1722"/>
                      <a:pt x="321" y="1917"/>
                      <a:pt x="337" y="1948"/>
                    </a:cubicBezTo>
                    <a:cubicBezTo>
                      <a:pt x="350" y="1974"/>
                      <a:pt x="272" y="2027"/>
                      <a:pt x="293" y="2048"/>
                    </a:cubicBezTo>
                    <a:cubicBezTo>
                      <a:pt x="303" y="2077"/>
                      <a:pt x="304" y="2121"/>
                      <a:pt x="317" y="2140"/>
                    </a:cubicBezTo>
                    <a:cubicBezTo>
                      <a:pt x="317" y="2154"/>
                      <a:pt x="140" y="2240"/>
                      <a:pt x="233" y="224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177" name="Freeform 8"/>
              <p:cNvSpPr>
                <a:spLocks/>
              </p:cNvSpPr>
              <p:nvPr/>
            </p:nvSpPr>
            <p:spPr bwMode="auto">
              <a:xfrm>
                <a:off x="1936" y="3068"/>
                <a:ext cx="304" cy="1065"/>
              </a:xfrm>
              <a:custGeom>
                <a:avLst/>
                <a:gdLst>
                  <a:gd name="T0" fmla="*/ 236 w 304"/>
                  <a:gd name="T1" fmla="*/ 0 h 1065"/>
                  <a:gd name="T2" fmla="*/ 224 w 304"/>
                  <a:gd name="T3" fmla="*/ 32 h 1065"/>
                  <a:gd name="T4" fmla="*/ 204 w 304"/>
                  <a:gd name="T5" fmla="*/ 36 h 1065"/>
                  <a:gd name="T6" fmla="*/ 180 w 304"/>
                  <a:gd name="T7" fmla="*/ 44 h 1065"/>
                  <a:gd name="T8" fmla="*/ 136 w 304"/>
                  <a:gd name="T9" fmla="*/ 84 h 1065"/>
                  <a:gd name="T10" fmla="*/ 156 w 304"/>
                  <a:gd name="T11" fmla="*/ 212 h 1065"/>
                  <a:gd name="T12" fmla="*/ 164 w 304"/>
                  <a:gd name="T13" fmla="*/ 288 h 1065"/>
                  <a:gd name="T14" fmla="*/ 140 w 304"/>
                  <a:gd name="T15" fmla="*/ 324 h 1065"/>
                  <a:gd name="T16" fmla="*/ 84 w 304"/>
                  <a:gd name="T17" fmla="*/ 492 h 1065"/>
                  <a:gd name="T18" fmla="*/ 68 w 304"/>
                  <a:gd name="T19" fmla="*/ 540 h 1065"/>
                  <a:gd name="T20" fmla="*/ 8 w 304"/>
                  <a:gd name="T21" fmla="*/ 624 h 1065"/>
                  <a:gd name="T22" fmla="*/ 12 w 304"/>
                  <a:gd name="T23" fmla="*/ 668 h 1065"/>
                  <a:gd name="T24" fmla="*/ 12 w 304"/>
                  <a:gd name="T25" fmla="*/ 760 h 1065"/>
                  <a:gd name="T26" fmla="*/ 4 w 304"/>
                  <a:gd name="T27" fmla="*/ 772 h 1065"/>
                  <a:gd name="T28" fmla="*/ 12 w 304"/>
                  <a:gd name="T29" fmla="*/ 812 h 1065"/>
                  <a:gd name="T30" fmla="*/ 20 w 304"/>
                  <a:gd name="T31" fmla="*/ 836 h 1065"/>
                  <a:gd name="T32" fmla="*/ 32 w 304"/>
                  <a:gd name="T33" fmla="*/ 916 h 1065"/>
                  <a:gd name="T34" fmla="*/ 36 w 304"/>
                  <a:gd name="T35" fmla="*/ 960 h 1065"/>
                  <a:gd name="T36" fmla="*/ 64 w 304"/>
                  <a:gd name="T37" fmla="*/ 972 h 1065"/>
                  <a:gd name="T38" fmla="*/ 88 w 304"/>
                  <a:gd name="T39" fmla="*/ 980 h 1065"/>
                  <a:gd name="T40" fmla="*/ 132 w 304"/>
                  <a:gd name="T41" fmla="*/ 1024 h 1065"/>
                  <a:gd name="T42" fmla="*/ 248 w 304"/>
                  <a:gd name="T43" fmla="*/ 1008 h 1065"/>
                  <a:gd name="T44" fmla="*/ 292 w 304"/>
                  <a:gd name="T45" fmla="*/ 980 h 1065"/>
                  <a:gd name="T46" fmla="*/ 304 w 304"/>
                  <a:gd name="T47" fmla="*/ 972 h 10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4"/>
                  <a:gd name="T73" fmla="*/ 0 h 1065"/>
                  <a:gd name="T74" fmla="*/ 304 w 304"/>
                  <a:gd name="T75" fmla="*/ 1065 h 106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4" h="1065">
                    <a:moveTo>
                      <a:pt x="236" y="0"/>
                    </a:moveTo>
                    <a:cubicBezTo>
                      <a:pt x="235" y="7"/>
                      <a:pt x="233" y="27"/>
                      <a:pt x="224" y="32"/>
                    </a:cubicBezTo>
                    <a:cubicBezTo>
                      <a:pt x="218" y="35"/>
                      <a:pt x="211" y="34"/>
                      <a:pt x="204" y="36"/>
                    </a:cubicBezTo>
                    <a:cubicBezTo>
                      <a:pt x="196" y="38"/>
                      <a:pt x="180" y="44"/>
                      <a:pt x="180" y="44"/>
                    </a:cubicBezTo>
                    <a:cubicBezTo>
                      <a:pt x="168" y="62"/>
                      <a:pt x="156" y="77"/>
                      <a:pt x="136" y="84"/>
                    </a:cubicBezTo>
                    <a:cubicBezTo>
                      <a:pt x="139" y="124"/>
                      <a:pt x="164" y="164"/>
                      <a:pt x="156" y="212"/>
                    </a:cubicBezTo>
                    <a:cubicBezTo>
                      <a:pt x="155" y="239"/>
                      <a:pt x="167" y="262"/>
                      <a:pt x="164" y="288"/>
                    </a:cubicBezTo>
                    <a:cubicBezTo>
                      <a:pt x="162" y="301"/>
                      <a:pt x="140" y="324"/>
                      <a:pt x="140" y="324"/>
                    </a:cubicBezTo>
                    <a:cubicBezTo>
                      <a:pt x="136" y="457"/>
                      <a:pt x="160" y="479"/>
                      <a:pt x="84" y="492"/>
                    </a:cubicBezTo>
                    <a:cubicBezTo>
                      <a:pt x="75" y="520"/>
                      <a:pt x="95" y="522"/>
                      <a:pt x="68" y="540"/>
                    </a:cubicBezTo>
                    <a:cubicBezTo>
                      <a:pt x="49" y="569"/>
                      <a:pt x="28" y="596"/>
                      <a:pt x="8" y="624"/>
                    </a:cubicBezTo>
                    <a:cubicBezTo>
                      <a:pt x="0" y="636"/>
                      <a:pt x="12" y="668"/>
                      <a:pt x="12" y="668"/>
                    </a:cubicBezTo>
                    <a:cubicBezTo>
                      <a:pt x="13" y="700"/>
                      <a:pt x="8" y="728"/>
                      <a:pt x="12" y="760"/>
                    </a:cubicBezTo>
                    <a:cubicBezTo>
                      <a:pt x="13" y="765"/>
                      <a:pt x="3" y="767"/>
                      <a:pt x="4" y="772"/>
                    </a:cubicBezTo>
                    <a:cubicBezTo>
                      <a:pt x="8" y="785"/>
                      <a:pt x="9" y="799"/>
                      <a:pt x="12" y="812"/>
                    </a:cubicBezTo>
                    <a:cubicBezTo>
                      <a:pt x="14" y="820"/>
                      <a:pt x="20" y="836"/>
                      <a:pt x="20" y="836"/>
                    </a:cubicBezTo>
                    <a:cubicBezTo>
                      <a:pt x="22" y="865"/>
                      <a:pt x="23" y="889"/>
                      <a:pt x="32" y="916"/>
                    </a:cubicBezTo>
                    <a:cubicBezTo>
                      <a:pt x="33" y="931"/>
                      <a:pt x="32" y="946"/>
                      <a:pt x="36" y="960"/>
                    </a:cubicBezTo>
                    <a:cubicBezTo>
                      <a:pt x="38" y="968"/>
                      <a:pt x="60" y="971"/>
                      <a:pt x="64" y="972"/>
                    </a:cubicBezTo>
                    <a:cubicBezTo>
                      <a:pt x="72" y="974"/>
                      <a:pt x="88" y="980"/>
                      <a:pt x="88" y="980"/>
                    </a:cubicBezTo>
                    <a:cubicBezTo>
                      <a:pt x="100" y="1016"/>
                      <a:pt x="88" y="1019"/>
                      <a:pt x="132" y="1024"/>
                    </a:cubicBezTo>
                    <a:cubicBezTo>
                      <a:pt x="153" y="1065"/>
                      <a:pt x="206" y="1010"/>
                      <a:pt x="248" y="1008"/>
                    </a:cubicBezTo>
                    <a:cubicBezTo>
                      <a:pt x="287" y="995"/>
                      <a:pt x="277" y="1003"/>
                      <a:pt x="292" y="980"/>
                    </a:cubicBezTo>
                    <a:cubicBezTo>
                      <a:pt x="295" y="976"/>
                      <a:pt x="304" y="972"/>
                      <a:pt x="304" y="972"/>
                    </a:cubicBezTo>
                  </a:path>
                </a:pathLst>
              </a:cu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178" name="Freeform 9"/>
              <p:cNvSpPr>
                <a:spLocks/>
              </p:cNvSpPr>
              <p:nvPr/>
            </p:nvSpPr>
            <p:spPr bwMode="auto">
              <a:xfrm>
                <a:off x="2092" y="1712"/>
                <a:ext cx="516" cy="1251"/>
              </a:xfrm>
              <a:custGeom>
                <a:avLst/>
                <a:gdLst>
                  <a:gd name="T0" fmla="*/ 272 w 516"/>
                  <a:gd name="T1" fmla="*/ 0 h 1251"/>
                  <a:gd name="T2" fmla="*/ 280 w 516"/>
                  <a:gd name="T3" fmla="*/ 32 h 1251"/>
                  <a:gd name="T4" fmla="*/ 364 w 516"/>
                  <a:gd name="T5" fmla="*/ 76 h 1251"/>
                  <a:gd name="T6" fmla="*/ 336 w 516"/>
                  <a:gd name="T7" fmla="*/ 156 h 1251"/>
                  <a:gd name="T8" fmla="*/ 344 w 516"/>
                  <a:gd name="T9" fmla="*/ 236 h 1251"/>
                  <a:gd name="T10" fmla="*/ 412 w 516"/>
                  <a:gd name="T11" fmla="*/ 300 h 1251"/>
                  <a:gd name="T12" fmla="*/ 416 w 516"/>
                  <a:gd name="T13" fmla="*/ 352 h 1251"/>
                  <a:gd name="T14" fmla="*/ 388 w 516"/>
                  <a:gd name="T15" fmla="*/ 388 h 1251"/>
                  <a:gd name="T16" fmla="*/ 392 w 516"/>
                  <a:gd name="T17" fmla="*/ 404 h 1251"/>
                  <a:gd name="T18" fmla="*/ 416 w 516"/>
                  <a:gd name="T19" fmla="*/ 408 h 1251"/>
                  <a:gd name="T20" fmla="*/ 452 w 516"/>
                  <a:gd name="T21" fmla="*/ 436 h 1251"/>
                  <a:gd name="T22" fmla="*/ 468 w 516"/>
                  <a:gd name="T23" fmla="*/ 488 h 1251"/>
                  <a:gd name="T24" fmla="*/ 480 w 516"/>
                  <a:gd name="T25" fmla="*/ 584 h 1251"/>
                  <a:gd name="T26" fmla="*/ 480 w 516"/>
                  <a:gd name="T27" fmla="*/ 760 h 1251"/>
                  <a:gd name="T28" fmla="*/ 508 w 516"/>
                  <a:gd name="T29" fmla="*/ 852 h 1251"/>
                  <a:gd name="T30" fmla="*/ 516 w 516"/>
                  <a:gd name="T31" fmla="*/ 940 h 1251"/>
                  <a:gd name="T32" fmla="*/ 492 w 516"/>
                  <a:gd name="T33" fmla="*/ 1000 h 1251"/>
                  <a:gd name="T34" fmla="*/ 468 w 516"/>
                  <a:gd name="T35" fmla="*/ 1016 h 1251"/>
                  <a:gd name="T36" fmla="*/ 456 w 516"/>
                  <a:gd name="T37" fmla="*/ 1024 h 1251"/>
                  <a:gd name="T38" fmla="*/ 404 w 516"/>
                  <a:gd name="T39" fmla="*/ 1064 h 1251"/>
                  <a:gd name="T40" fmla="*/ 392 w 516"/>
                  <a:gd name="T41" fmla="*/ 1076 h 1251"/>
                  <a:gd name="T42" fmla="*/ 388 w 516"/>
                  <a:gd name="T43" fmla="*/ 1088 h 1251"/>
                  <a:gd name="T44" fmla="*/ 364 w 516"/>
                  <a:gd name="T45" fmla="*/ 1112 h 1251"/>
                  <a:gd name="T46" fmla="*/ 312 w 516"/>
                  <a:gd name="T47" fmla="*/ 1180 h 1251"/>
                  <a:gd name="T48" fmla="*/ 148 w 516"/>
                  <a:gd name="T49" fmla="*/ 1240 h 1251"/>
                  <a:gd name="T50" fmla="*/ 200 w 516"/>
                  <a:gd name="T51" fmla="*/ 1236 h 1251"/>
                  <a:gd name="T52" fmla="*/ 124 w 516"/>
                  <a:gd name="T53" fmla="*/ 1236 h 1251"/>
                  <a:gd name="T54" fmla="*/ 76 w 516"/>
                  <a:gd name="T55" fmla="*/ 1224 h 1251"/>
                  <a:gd name="T56" fmla="*/ 136 w 516"/>
                  <a:gd name="T57" fmla="*/ 1240 h 1251"/>
                  <a:gd name="T58" fmla="*/ 136 w 516"/>
                  <a:gd name="T59" fmla="*/ 1240 h 125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16"/>
                  <a:gd name="T91" fmla="*/ 0 h 1251"/>
                  <a:gd name="T92" fmla="*/ 516 w 516"/>
                  <a:gd name="T93" fmla="*/ 1251 h 125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16" h="1251">
                    <a:moveTo>
                      <a:pt x="272" y="0"/>
                    </a:moveTo>
                    <a:cubicBezTo>
                      <a:pt x="275" y="10"/>
                      <a:pt x="272" y="24"/>
                      <a:pt x="280" y="32"/>
                    </a:cubicBezTo>
                    <a:cubicBezTo>
                      <a:pt x="291" y="43"/>
                      <a:pt x="347" y="65"/>
                      <a:pt x="364" y="76"/>
                    </a:cubicBezTo>
                    <a:cubicBezTo>
                      <a:pt x="363" y="113"/>
                      <a:pt x="328" y="140"/>
                      <a:pt x="336" y="156"/>
                    </a:cubicBezTo>
                    <a:cubicBezTo>
                      <a:pt x="343" y="177"/>
                      <a:pt x="325" y="224"/>
                      <a:pt x="344" y="236"/>
                    </a:cubicBezTo>
                    <a:cubicBezTo>
                      <a:pt x="345" y="257"/>
                      <a:pt x="409" y="279"/>
                      <a:pt x="412" y="300"/>
                    </a:cubicBezTo>
                    <a:cubicBezTo>
                      <a:pt x="413" y="308"/>
                      <a:pt x="416" y="352"/>
                      <a:pt x="416" y="352"/>
                    </a:cubicBezTo>
                    <a:cubicBezTo>
                      <a:pt x="405" y="353"/>
                      <a:pt x="397" y="382"/>
                      <a:pt x="388" y="388"/>
                    </a:cubicBezTo>
                    <a:cubicBezTo>
                      <a:pt x="384" y="391"/>
                      <a:pt x="388" y="401"/>
                      <a:pt x="392" y="404"/>
                    </a:cubicBezTo>
                    <a:cubicBezTo>
                      <a:pt x="399" y="409"/>
                      <a:pt x="408" y="407"/>
                      <a:pt x="416" y="408"/>
                    </a:cubicBezTo>
                    <a:cubicBezTo>
                      <a:pt x="427" y="419"/>
                      <a:pt x="452" y="436"/>
                      <a:pt x="452" y="436"/>
                    </a:cubicBezTo>
                    <a:cubicBezTo>
                      <a:pt x="457" y="456"/>
                      <a:pt x="464" y="467"/>
                      <a:pt x="468" y="488"/>
                    </a:cubicBezTo>
                    <a:cubicBezTo>
                      <a:pt x="470" y="522"/>
                      <a:pt x="472" y="552"/>
                      <a:pt x="480" y="584"/>
                    </a:cubicBezTo>
                    <a:cubicBezTo>
                      <a:pt x="481" y="619"/>
                      <a:pt x="477" y="725"/>
                      <a:pt x="480" y="760"/>
                    </a:cubicBezTo>
                    <a:cubicBezTo>
                      <a:pt x="481" y="773"/>
                      <a:pt x="508" y="852"/>
                      <a:pt x="508" y="852"/>
                    </a:cubicBezTo>
                    <a:cubicBezTo>
                      <a:pt x="508" y="867"/>
                      <a:pt x="493" y="906"/>
                      <a:pt x="516" y="940"/>
                    </a:cubicBezTo>
                    <a:cubicBezTo>
                      <a:pt x="513" y="969"/>
                      <a:pt x="515" y="982"/>
                      <a:pt x="492" y="1000"/>
                    </a:cubicBezTo>
                    <a:cubicBezTo>
                      <a:pt x="484" y="1006"/>
                      <a:pt x="476" y="1011"/>
                      <a:pt x="468" y="1016"/>
                    </a:cubicBezTo>
                    <a:cubicBezTo>
                      <a:pt x="464" y="1019"/>
                      <a:pt x="456" y="1024"/>
                      <a:pt x="456" y="1024"/>
                    </a:cubicBezTo>
                    <a:cubicBezTo>
                      <a:pt x="448" y="1055"/>
                      <a:pt x="432" y="1057"/>
                      <a:pt x="404" y="1064"/>
                    </a:cubicBezTo>
                    <a:cubicBezTo>
                      <a:pt x="400" y="1068"/>
                      <a:pt x="395" y="1071"/>
                      <a:pt x="392" y="1076"/>
                    </a:cubicBezTo>
                    <a:cubicBezTo>
                      <a:pt x="390" y="1080"/>
                      <a:pt x="391" y="1085"/>
                      <a:pt x="388" y="1088"/>
                    </a:cubicBezTo>
                    <a:cubicBezTo>
                      <a:pt x="381" y="1097"/>
                      <a:pt x="364" y="1112"/>
                      <a:pt x="364" y="1112"/>
                    </a:cubicBezTo>
                    <a:cubicBezTo>
                      <a:pt x="354" y="1141"/>
                      <a:pt x="338" y="1163"/>
                      <a:pt x="312" y="1180"/>
                    </a:cubicBezTo>
                    <a:cubicBezTo>
                      <a:pt x="264" y="1251"/>
                      <a:pt x="160" y="1236"/>
                      <a:pt x="148" y="1240"/>
                    </a:cubicBezTo>
                    <a:cubicBezTo>
                      <a:pt x="168" y="1241"/>
                      <a:pt x="180" y="1241"/>
                      <a:pt x="200" y="1236"/>
                    </a:cubicBezTo>
                    <a:cubicBezTo>
                      <a:pt x="206" y="1235"/>
                      <a:pt x="128" y="1240"/>
                      <a:pt x="124" y="1236"/>
                    </a:cubicBezTo>
                    <a:cubicBezTo>
                      <a:pt x="117" y="1229"/>
                      <a:pt x="0" y="1196"/>
                      <a:pt x="76" y="1224"/>
                    </a:cubicBezTo>
                    <a:cubicBezTo>
                      <a:pt x="80" y="1220"/>
                      <a:pt x="152" y="1248"/>
                      <a:pt x="136" y="1240"/>
                    </a:cubicBezTo>
                    <a:cubicBezTo>
                      <a:pt x="147" y="1240"/>
                      <a:pt x="136" y="1240"/>
                      <a:pt x="136" y="1240"/>
                    </a:cubicBezTo>
                  </a:path>
                </a:pathLst>
              </a:custGeom>
              <a:noFill/>
              <a:ln w="38100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179" name="Freeform 10"/>
              <p:cNvSpPr>
                <a:spLocks/>
              </p:cNvSpPr>
              <p:nvPr/>
            </p:nvSpPr>
            <p:spPr bwMode="auto">
              <a:xfrm>
                <a:off x="2368" y="1680"/>
                <a:ext cx="2016" cy="2248"/>
              </a:xfrm>
              <a:custGeom>
                <a:avLst/>
                <a:gdLst>
                  <a:gd name="T0" fmla="*/ 2016 w 2016"/>
                  <a:gd name="T1" fmla="*/ 0 h 2248"/>
                  <a:gd name="T2" fmla="*/ 1944 w 2016"/>
                  <a:gd name="T3" fmla="*/ 40 h 2248"/>
                  <a:gd name="T4" fmla="*/ 1800 w 2016"/>
                  <a:gd name="T5" fmla="*/ 116 h 2248"/>
                  <a:gd name="T6" fmla="*/ 1616 w 2016"/>
                  <a:gd name="T7" fmla="*/ 144 h 2248"/>
                  <a:gd name="T8" fmla="*/ 1216 w 2016"/>
                  <a:gd name="T9" fmla="*/ 152 h 2248"/>
                  <a:gd name="T10" fmla="*/ 1200 w 2016"/>
                  <a:gd name="T11" fmla="*/ 200 h 2248"/>
                  <a:gd name="T12" fmla="*/ 1188 w 2016"/>
                  <a:gd name="T13" fmla="*/ 260 h 2248"/>
                  <a:gd name="T14" fmla="*/ 1224 w 2016"/>
                  <a:gd name="T15" fmla="*/ 320 h 2248"/>
                  <a:gd name="T16" fmla="*/ 1232 w 2016"/>
                  <a:gd name="T17" fmla="*/ 416 h 2248"/>
                  <a:gd name="T18" fmla="*/ 1260 w 2016"/>
                  <a:gd name="T19" fmla="*/ 488 h 2248"/>
                  <a:gd name="T20" fmla="*/ 1396 w 2016"/>
                  <a:gd name="T21" fmla="*/ 536 h 2248"/>
                  <a:gd name="T22" fmla="*/ 1352 w 2016"/>
                  <a:gd name="T23" fmla="*/ 664 h 2248"/>
                  <a:gd name="T24" fmla="*/ 1328 w 2016"/>
                  <a:gd name="T25" fmla="*/ 692 h 2248"/>
                  <a:gd name="T26" fmla="*/ 1300 w 2016"/>
                  <a:gd name="T27" fmla="*/ 812 h 2248"/>
                  <a:gd name="T28" fmla="*/ 1304 w 2016"/>
                  <a:gd name="T29" fmla="*/ 868 h 2248"/>
                  <a:gd name="T30" fmla="*/ 1320 w 2016"/>
                  <a:gd name="T31" fmla="*/ 964 h 2248"/>
                  <a:gd name="T32" fmla="*/ 1348 w 2016"/>
                  <a:gd name="T33" fmla="*/ 1044 h 2248"/>
                  <a:gd name="T34" fmla="*/ 1372 w 2016"/>
                  <a:gd name="T35" fmla="*/ 1084 h 2248"/>
                  <a:gd name="T36" fmla="*/ 1428 w 2016"/>
                  <a:gd name="T37" fmla="*/ 1112 h 2248"/>
                  <a:gd name="T38" fmla="*/ 1436 w 2016"/>
                  <a:gd name="T39" fmla="*/ 1208 h 2248"/>
                  <a:gd name="T40" fmla="*/ 1352 w 2016"/>
                  <a:gd name="T41" fmla="*/ 1440 h 2248"/>
                  <a:gd name="T42" fmla="*/ 1200 w 2016"/>
                  <a:gd name="T43" fmla="*/ 1512 h 2248"/>
                  <a:gd name="T44" fmla="*/ 1116 w 2016"/>
                  <a:gd name="T45" fmla="*/ 1564 h 2248"/>
                  <a:gd name="T46" fmla="*/ 1016 w 2016"/>
                  <a:gd name="T47" fmla="*/ 1564 h 2248"/>
                  <a:gd name="T48" fmla="*/ 900 w 2016"/>
                  <a:gd name="T49" fmla="*/ 1500 h 2248"/>
                  <a:gd name="T50" fmla="*/ 832 w 2016"/>
                  <a:gd name="T51" fmla="*/ 1516 h 2248"/>
                  <a:gd name="T52" fmla="*/ 828 w 2016"/>
                  <a:gd name="T53" fmla="*/ 1596 h 2248"/>
                  <a:gd name="T54" fmla="*/ 812 w 2016"/>
                  <a:gd name="T55" fmla="*/ 1648 h 2248"/>
                  <a:gd name="T56" fmla="*/ 832 w 2016"/>
                  <a:gd name="T57" fmla="*/ 1716 h 2248"/>
                  <a:gd name="T58" fmla="*/ 892 w 2016"/>
                  <a:gd name="T59" fmla="*/ 1772 h 2248"/>
                  <a:gd name="T60" fmla="*/ 864 w 2016"/>
                  <a:gd name="T61" fmla="*/ 1872 h 2248"/>
                  <a:gd name="T62" fmla="*/ 692 w 2016"/>
                  <a:gd name="T63" fmla="*/ 1852 h 2248"/>
                  <a:gd name="T64" fmla="*/ 520 w 2016"/>
                  <a:gd name="T65" fmla="*/ 1820 h 2248"/>
                  <a:gd name="T66" fmla="*/ 260 w 2016"/>
                  <a:gd name="T67" fmla="*/ 1784 h 2248"/>
                  <a:gd name="T68" fmla="*/ 80 w 2016"/>
                  <a:gd name="T69" fmla="*/ 1744 h 2248"/>
                  <a:gd name="T70" fmla="*/ 132 w 2016"/>
                  <a:gd name="T71" fmla="*/ 1872 h 2248"/>
                  <a:gd name="T72" fmla="*/ 172 w 2016"/>
                  <a:gd name="T73" fmla="*/ 1940 h 2248"/>
                  <a:gd name="T74" fmla="*/ 176 w 2016"/>
                  <a:gd name="T75" fmla="*/ 2008 h 2248"/>
                  <a:gd name="T76" fmla="*/ 240 w 2016"/>
                  <a:gd name="T77" fmla="*/ 2156 h 2248"/>
                  <a:gd name="T78" fmla="*/ 100 w 2016"/>
                  <a:gd name="T79" fmla="*/ 2212 h 2248"/>
                  <a:gd name="T80" fmla="*/ 0 w 2016"/>
                  <a:gd name="T81" fmla="*/ 2240 h 22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16"/>
                  <a:gd name="T124" fmla="*/ 0 h 2248"/>
                  <a:gd name="T125" fmla="*/ 2016 w 2016"/>
                  <a:gd name="T126" fmla="*/ 2248 h 22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16" h="2248">
                    <a:moveTo>
                      <a:pt x="2016" y="0"/>
                    </a:moveTo>
                    <a:cubicBezTo>
                      <a:pt x="1990" y="9"/>
                      <a:pt x="1970" y="31"/>
                      <a:pt x="1944" y="40"/>
                    </a:cubicBezTo>
                    <a:cubicBezTo>
                      <a:pt x="1895" y="56"/>
                      <a:pt x="1852" y="109"/>
                      <a:pt x="1800" y="116"/>
                    </a:cubicBezTo>
                    <a:cubicBezTo>
                      <a:pt x="1742" y="174"/>
                      <a:pt x="1700" y="136"/>
                      <a:pt x="1616" y="144"/>
                    </a:cubicBezTo>
                    <a:cubicBezTo>
                      <a:pt x="1524" y="142"/>
                      <a:pt x="1334" y="113"/>
                      <a:pt x="1216" y="152"/>
                    </a:cubicBezTo>
                    <a:cubicBezTo>
                      <a:pt x="1211" y="168"/>
                      <a:pt x="1205" y="184"/>
                      <a:pt x="1200" y="200"/>
                    </a:cubicBezTo>
                    <a:cubicBezTo>
                      <a:pt x="1197" y="208"/>
                      <a:pt x="1188" y="260"/>
                      <a:pt x="1188" y="260"/>
                    </a:cubicBezTo>
                    <a:cubicBezTo>
                      <a:pt x="1194" y="310"/>
                      <a:pt x="1207" y="286"/>
                      <a:pt x="1224" y="320"/>
                    </a:cubicBezTo>
                    <a:cubicBezTo>
                      <a:pt x="1238" y="349"/>
                      <a:pt x="1211" y="395"/>
                      <a:pt x="1232" y="416"/>
                    </a:cubicBezTo>
                    <a:cubicBezTo>
                      <a:pt x="1264" y="452"/>
                      <a:pt x="1227" y="468"/>
                      <a:pt x="1260" y="488"/>
                    </a:cubicBezTo>
                    <a:cubicBezTo>
                      <a:pt x="1287" y="508"/>
                      <a:pt x="1381" y="507"/>
                      <a:pt x="1396" y="536"/>
                    </a:cubicBezTo>
                    <a:cubicBezTo>
                      <a:pt x="1392" y="616"/>
                      <a:pt x="1416" y="621"/>
                      <a:pt x="1352" y="664"/>
                    </a:cubicBezTo>
                    <a:cubicBezTo>
                      <a:pt x="1306" y="803"/>
                      <a:pt x="1328" y="692"/>
                      <a:pt x="1328" y="692"/>
                    </a:cubicBezTo>
                    <a:cubicBezTo>
                      <a:pt x="1284" y="808"/>
                      <a:pt x="1293" y="808"/>
                      <a:pt x="1300" y="812"/>
                    </a:cubicBezTo>
                    <a:cubicBezTo>
                      <a:pt x="1317" y="821"/>
                      <a:pt x="1304" y="868"/>
                      <a:pt x="1304" y="868"/>
                    </a:cubicBezTo>
                    <a:cubicBezTo>
                      <a:pt x="1315" y="884"/>
                      <a:pt x="1309" y="948"/>
                      <a:pt x="1320" y="964"/>
                    </a:cubicBezTo>
                    <a:cubicBezTo>
                      <a:pt x="1360" y="1024"/>
                      <a:pt x="1364" y="997"/>
                      <a:pt x="1348" y="1044"/>
                    </a:cubicBezTo>
                    <a:cubicBezTo>
                      <a:pt x="1343" y="1060"/>
                      <a:pt x="1381" y="1070"/>
                      <a:pt x="1372" y="1084"/>
                    </a:cubicBezTo>
                    <a:cubicBezTo>
                      <a:pt x="1347" y="1122"/>
                      <a:pt x="1447" y="1055"/>
                      <a:pt x="1428" y="1112"/>
                    </a:cubicBezTo>
                    <a:cubicBezTo>
                      <a:pt x="1425" y="1120"/>
                      <a:pt x="1436" y="1208"/>
                      <a:pt x="1436" y="1208"/>
                    </a:cubicBezTo>
                    <a:cubicBezTo>
                      <a:pt x="1444" y="1204"/>
                      <a:pt x="1394" y="1454"/>
                      <a:pt x="1352" y="1440"/>
                    </a:cubicBezTo>
                    <a:cubicBezTo>
                      <a:pt x="1282" y="1487"/>
                      <a:pt x="1288" y="1456"/>
                      <a:pt x="1200" y="1512"/>
                    </a:cubicBezTo>
                    <a:cubicBezTo>
                      <a:pt x="1120" y="1522"/>
                      <a:pt x="1202" y="1559"/>
                      <a:pt x="1116" y="1564"/>
                    </a:cubicBezTo>
                    <a:cubicBezTo>
                      <a:pt x="1172" y="1552"/>
                      <a:pt x="1007" y="1562"/>
                      <a:pt x="1016" y="1564"/>
                    </a:cubicBezTo>
                    <a:cubicBezTo>
                      <a:pt x="1024" y="1566"/>
                      <a:pt x="972" y="1532"/>
                      <a:pt x="900" y="1500"/>
                    </a:cubicBezTo>
                    <a:cubicBezTo>
                      <a:pt x="900" y="1516"/>
                      <a:pt x="836" y="1500"/>
                      <a:pt x="832" y="1516"/>
                    </a:cubicBezTo>
                    <a:cubicBezTo>
                      <a:pt x="828" y="1532"/>
                      <a:pt x="828" y="1596"/>
                      <a:pt x="828" y="1596"/>
                    </a:cubicBezTo>
                    <a:cubicBezTo>
                      <a:pt x="837" y="1639"/>
                      <a:pt x="798" y="1607"/>
                      <a:pt x="812" y="1648"/>
                    </a:cubicBezTo>
                    <a:cubicBezTo>
                      <a:pt x="809" y="1677"/>
                      <a:pt x="844" y="1689"/>
                      <a:pt x="832" y="1716"/>
                    </a:cubicBezTo>
                    <a:cubicBezTo>
                      <a:pt x="819" y="1743"/>
                      <a:pt x="868" y="1768"/>
                      <a:pt x="892" y="1772"/>
                    </a:cubicBezTo>
                    <a:cubicBezTo>
                      <a:pt x="855" y="1760"/>
                      <a:pt x="898" y="1886"/>
                      <a:pt x="864" y="1872"/>
                    </a:cubicBezTo>
                    <a:cubicBezTo>
                      <a:pt x="792" y="1880"/>
                      <a:pt x="736" y="1863"/>
                      <a:pt x="692" y="1852"/>
                    </a:cubicBezTo>
                    <a:cubicBezTo>
                      <a:pt x="643" y="1840"/>
                      <a:pt x="568" y="1832"/>
                      <a:pt x="520" y="1820"/>
                    </a:cubicBezTo>
                    <a:cubicBezTo>
                      <a:pt x="446" y="1771"/>
                      <a:pt x="370" y="1789"/>
                      <a:pt x="260" y="1784"/>
                    </a:cubicBezTo>
                    <a:cubicBezTo>
                      <a:pt x="225" y="1775"/>
                      <a:pt x="97" y="1711"/>
                      <a:pt x="80" y="1744"/>
                    </a:cubicBezTo>
                    <a:cubicBezTo>
                      <a:pt x="49" y="1803"/>
                      <a:pt x="100" y="1814"/>
                      <a:pt x="132" y="1872"/>
                    </a:cubicBezTo>
                    <a:cubicBezTo>
                      <a:pt x="141" y="1889"/>
                      <a:pt x="154" y="1934"/>
                      <a:pt x="172" y="1940"/>
                    </a:cubicBezTo>
                    <a:cubicBezTo>
                      <a:pt x="188" y="1945"/>
                      <a:pt x="176" y="2008"/>
                      <a:pt x="176" y="2008"/>
                    </a:cubicBezTo>
                    <a:cubicBezTo>
                      <a:pt x="202" y="2047"/>
                      <a:pt x="191" y="2140"/>
                      <a:pt x="240" y="2156"/>
                    </a:cubicBezTo>
                    <a:cubicBezTo>
                      <a:pt x="232" y="2217"/>
                      <a:pt x="172" y="2232"/>
                      <a:pt x="100" y="2212"/>
                    </a:cubicBezTo>
                    <a:cubicBezTo>
                      <a:pt x="46" y="2248"/>
                      <a:pt x="79" y="2240"/>
                      <a:pt x="0" y="2240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180" name="Rectangle 11"/>
              <p:cNvSpPr>
                <a:spLocks noChangeArrowheads="1"/>
              </p:cNvSpPr>
              <p:nvPr/>
            </p:nvSpPr>
            <p:spPr bwMode="auto">
              <a:xfrm>
                <a:off x="1292" y="2931"/>
                <a:ext cx="772" cy="136"/>
              </a:xfrm>
              <a:prstGeom prst="rect">
                <a:avLst/>
              </a:prstGeom>
              <a:solidFill>
                <a:srgbClr val="E1F01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l-PL" sz="1200">
                    <a:solidFill>
                      <a:schemeClr val="tx1"/>
                    </a:solidFill>
                    <a:latin typeface="Arial" charset="0"/>
                  </a:rPr>
                  <a:t>Skomielna Biała</a:t>
                </a:r>
              </a:p>
            </p:txBody>
          </p:sp>
          <p:sp>
            <p:nvSpPr>
              <p:cNvPr id="7181" name="Rectangle 12"/>
              <p:cNvSpPr>
                <a:spLocks noChangeArrowheads="1"/>
              </p:cNvSpPr>
              <p:nvPr/>
            </p:nvSpPr>
            <p:spPr bwMode="auto">
              <a:xfrm>
                <a:off x="612" y="1979"/>
                <a:ext cx="544" cy="136"/>
              </a:xfrm>
              <a:prstGeom prst="rect">
                <a:avLst/>
              </a:prstGeom>
              <a:solidFill>
                <a:srgbClr val="E1F01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l-PL" sz="1200">
                    <a:solidFill>
                      <a:schemeClr val="tx1"/>
                    </a:solidFill>
                    <a:latin typeface="Arial" charset="0"/>
                  </a:rPr>
                  <a:t>Wadowice</a:t>
                </a:r>
              </a:p>
            </p:txBody>
          </p:sp>
          <p:sp>
            <p:nvSpPr>
              <p:cNvPr id="7182" name="Rectangle 13"/>
              <p:cNvSpPr>
                <a:spLocks noChangeArrowheads="1"/>
              </p:cNvSpPr>
              <p:nvPr/>
            </p:nvSpPr>
            <p:spPr bwMode="auto">
              <a:xfrm>
                <a:off x="2381" y="3249"/>
                <a:ext cx="544" cy="136"/>
              </a:xfrm>
              <a:prstGeom prst="rect">
                <a:avLst/>
              </a:prstGeom>
              <a:solidFill>
                <a:srgbClr val="E1F01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l-PL" sz="1200">
                    <a:solidFill>
                      <a:schemeClr val="tx1"/>
                    </a:solidFill>
                    <a:latin typeface="Arial" charset="0"/>
                  </a:rPr>
                  <a:t>Nowy Targ</a:t>
                </a:r>
              </a:p>
            </p:txBody>
          </p:sp>
          <p:sp>
            <p:nvSpPr>
              <p:cNvPr id="7183" name="Rectangle 14"/>
              <p:cNvSpPr>
                <a:spLocks noChangeArrowheads="1"/>
              </p:cNvSpPr>
              <p:nvPr/>
            </p:nvSpPr>
            <p:spPr bwMode="auto">
              <a:xfrm>
                <a:off x="1111" y="3566"/>
                <a:ext cx="760" cy="122"/>
              </a:xfrm>
              <a:prstGeom prst="rect">
                <a:avLst/>
              </a:prstGeom>
              <a:solidFill>
                <a:srgbClr val="E1F01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l-PL" sz="1200">
                    <a:solidFill>
                      <a:schemeClr val="tx1"/>
                    </a:solidFill>
                    <a:latin typeface="Arial" charset="0"/>
                  </a:rPr>
                  <a:t>Czarny Dunajec</a:t>
                </a:r>
              </a:p>
            </p:txBody>
          </p:sp>
          <p:sp>
            <p:nvSpPr>
              <p:cNvPr id="7184" name="Rectangle 15"/>
              <p:cNvSpPr>
                <a:spLocks noChangeArrowheads="1"/>
              </p:cNvSpPr>
              <p:nvPr/>
            </p:nvSpPr>
            <p:spPr bwMode="auto">
              <a:xfrm>
                <a:off x="1111" y="3339"/>
                <a:ext cx="489" cy="128"/>
              </a:xfrm>
              <a:prstGeom prst="rect">
                <a:avLst/>
              </a:prstGeom>
              <a:solidFill>
                <a:srgbClr val="E1F01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l-PL" sz="1200">
                    <a:solidFill>
                      <a:schemeClr val="tx1"/>
                    </a:solidFill>
                    <a:latin typeface="Arial" charset="0"/>
                  </a:rPr>
                  <a:t>Jabłonka</a:t>
                </a:r>
              </a:p>
            </p:txBody>
          </p:sp>
          <p:sp>
            <p:nvSpPr>
              <p:cNvPr id="7185" name="Oval 16"/>
              <p:cNvSpPr>
                <a:spLocks noChangeArrowheads="1"/>
              </p:cNvSpPr>
              <p:nvPr/>
            </p:nvSpPr>
            <p:spPr bwMode="auto">
              <a:xfrm>
                <a:off x="2149" y="3022"/>
                <a:ext cx="61" cy="6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 sz="18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7186" name="Oval 17"/>
              <p:cNvSpPr>
                <a:spLocks noChangeArrowheads="1"/>
              </p:cNvSpPr>
              <p:nvPr/>
            </p:nvSpPr>
            <p:spPr bwMode="auto">
              <a:xfrm>
                <a:off x="2109" y="2886"/>
                <a:ext cx="61" cy="6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 sz="18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7187" name="Oval 18"/>
              <p:cNvSpPr>
                <a:spLocks noChangeArrowheads="1"/>
              </p:cNvSpPr>
              <p:nvPr/>
            </p:nvSpPr>
            <p:spPr bwMode="auto">
              <a:xfrm>
                <a:off x="1202" y="2093"/>
                <a:ext cx="61" cy="6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 sz="18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7188" name="Oval 19"/>
              <p:cNvSpPr>
                <a:spLocks noChangeArrowheads="1"/>
              </p:cNvSpPr>
              <p:nvPr/>
            </p:nvSpPr>
            <p:spPr bwMode="auto">
              <a:xfrm>
                <a:off x="2336" y="3385"/>
                <a:ext cx="61" cy="6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 sz="18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7189" name="Oval 20"/>
              <p:cNvSpPr>
                <a:spLocks noChangeArrowheads="1"/>
              </p:cNvSpPr>
              <p:nvPr/>
            </p:nvSpPr>
            <p:spPr bwMode="auto">
              <a:xfrm>
                <a:off x="1987" y="3535"/>
                <a:ext cx="61" cy="6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 sz="18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7190" name="Freeform 21"/>
              <p:cNvSpPr>
                <a:spLocks/>
              </p:cNvSpPr>
              <p:nvPr/>
            </p:nvSpPr>
            <p:spPr bwMode="auto">
              <a:xfrm>
                <a:off x="1694" y="3072"/>
                <a:ext cx="482" cy="480"/>
              </a:xfrm>
              <a:custGeom>
                <a:avLst/>
                <a:gdLst>
                  <a:gd name="T0" fmla="*/ 482 w 482"/>
                  <a:gd name="T1" fmla="*/ 0 h 480"/>
                  <a:gd name="T2" fmla="*/ 406 w 482"/>
                  <a:gd name="T3" fmla="*/ 32 h 480"/>
                  <a:gd name="T4" fmla="*/ 162 w 482"/>
                  <a:gd name="T5" fmla="*/ 72 h 480"/>
                  <a:gd name="T6" fmla="*/ 82 w 482"/>
                  <a:gd name="T7" fmla="*/ 144 h 480"/>
                  <a:gd name="T8" fmla="*/ 34 w 482"/>
                  <a:gd name="T9" fmla="*/ 176 h 480"/>
                  <a:gd name="T10" fmla="*/ 50 w 482"/>
                  <a:gd name="T11" fmla="*/ 252 h 480"/>
                  <a:gd name="T12" fmla="*/ 10 w 482"/>
                  <a:gd name="T13" fmla="*/ 320 h 480"/>
                  <a:gd name="T14" fmla="*/ 90 w 482"/>
                  <a:gd name="T15" fmla="*/ 380 h 480"/>
                  <a:gd name="T16" fmla="*/ 250 w 482"/>
                  <a:gd name="T17" fmla="*/ 432 h 480"/>
                  <a:gd name="T18" fmla="*/ 298 w 482"/>
                  <a:gd name="T19" fmla="*/ 480 h 4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2"/>
                  <a:gd name="T31" fmla="*/ 0 h 480"/>
                  <a:gd name="T32" fmla="*/ 482 w 482"/>
                  <a:gd name="T33" fmla="*/ 480 h 4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2" h="480">
                    <a:moveTo>
                      <a:pt x="482" y="0"/>
                    </a:moveTo>
                    <a:cubicBezTo>
                      <a:pt x="467" y="15"/>
                      <a:pt x="424" y="21"/>
                      <a:pt x="406" y="32"/>
                    </a:cubicBezTo>
                    <a:cubicBezTo>
                      <a:pt x="326" y="52"/>
                      <a:pt x="256" y="69"/>
                      <a:pt x="162" y="72"/>
                    </a:cubicBezTo>
                    <a:cubicBezTo>
                      <a:pt x="124" y="85"/>
                      <a:pt x="115" y="122"/>
                      <a:pt x="82" y="144"/>
                    </a:cubicBezTo>
                    <a:cubicBezTo>
                      <a:pt x="65" y="178"/>
                      <a:pt x="49" y="142"/>
                      <a:pt x="34" y="176"/>
                    </a:cubicBezTo>
                    <a:cubicBezTo>
                      <a:pt x="27" y="191"/>
                      <a:pt x="42" y="248"/>
                      <a:pt x="50" y="252"/>
                    </a:cubicBezTo>
                    <a:cubicBezTo>
                      <a:pt x="47" y="260"/>
                      <a:pt x="10" y="320"/>
                      <a:pt x="10" y="320"/>
                    </a:cubicBezTo>
                    <a:cubicBezTo>
                      <a:pt x="27" y="371"/>
                      <a:pt x="0" y="367"/>
                      <a:pt x="90" y="380"/>
                    </a:cubicBezTo>
                    <a:cubicBezTo>
                      <a:pt x="157" y="390"/>
                      <a:pt x="187" y="411"/>
                      <a:pt x="250" y="432"/>
                    </a:cubicBezTo>
                    <a:cubicBezTo>
                      <a:pt x="254" y="437"/>
                      <a:pt x="323" y="480"/>
                      <a:pt x="298" y="480"/>
                    </a:cubicBezTo>
                  </a:path>
                </a:pathLst>
              </a:cu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191" name="Oval 22"/>
              <p:cNvSpPr>
                <a:spLocks noChangeArrowheads="1"/>
              </p:cNvSpPr>
              <p:nvPr/>
            </p:nvSpPr>
            <p:spPr bwMode="auto">
              <a:xfrm>
                <a:off x="1655" y="3385"/>
                <a:ext cx="61" cy="6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 sz="18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7192" name="Rectangle 23"/>
              <p:cNvSpPr>
                <a:spLocks noChangeArrowheads="1"/>
              </p:cNvSpPr>
              <p:nvPr/>
            </p:nvSpPr>
            <p:spPr bwMode="auto">
              <a:xfrm>
                <a:off x="2290" y="3022"/>
                <a:ext cx="318" cy="136"/>
              </a:xfrm>
              <a:prstGeom prst="rect">
                <a:avLst/>
              </a:prstGeom>
              <a:solidFill>
                <a:srgbClr val="E1F01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l-PL" sz="1200">
                    <a:solidFill>
                      <a:schemeClr val="tx1"/>
                    </a:solidFill>
                    <a:latin typeface="Arial" charset="0"/>
                  </a:rPr>
                  <a:t>Rabka</a:t>
                </a:r>
              </a:p>
            </p:txBody>
          </p:sp>
          <p:sp>
            <p:nvSpPr>
              <p:cNvPr id="7193" name="Oval 24"/>
              <p:cNvSpPr>
                <a:spLocks noChangeArrowheads="1"/>
              </p:cNvSpPr>
              <p:nvPr/>
            </p:nvSpPr>
            <p:spPr bwMode="auto">
              <a:xfrm>
                <a:off x="2219" y="4008"/>
                <a:ext cx="61" cy="6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 sz="18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7194" name="Rectangle 25"/>
              <p:cNvSpPr>
                <a:spLocks noChangeArrowheads="1"/>
              </p:cNvSpPr>
              <p:nvPr/>
            </p:nvSpPr>
            <p:spPr bwMode="auto">
              <a:xfrm>
                <a:off x="2336" y="4065"/>
                <a:ext cx="544" cy="136"/>
              </a:xfrm>
              <a:prstGeom prst="rect">
                <a:avLst/>
              </a:prstGeom>
              <a:solidFill>
                <a:srgbClr val="E1F01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l-PL" sz="1200">
                    <a:solidFill>
                      <a:schemeClr val="tx1"/>
                    </a:solidFill>
                    <a:latin typeface="Arial" charset="0"/>
                  </a:rPr>
                  <a:t>Zakopane</a:t>
                </a:r>
              </a:p>
            </p:txBody>
          </p:sp>
          <p:sp>
            <p:nvSpPr>
              <p:cNvPr id="7195" name="Rectangle 26"/>
              <p:cNvSpPr>
                <a:spLocks noChangeArrowheads="1"/>
              </p:cNvSpPr>
              <p:nvPr/>
            </p:nvSpPr>
            <p:spPr bwMode="auto">
              <a:xfrm>
                <a:off x="3878" y="2750"/>
                <a:ext cx="544" cy="136"/>
              </a:xfrm>
              <a:prstGeom prst="rect">
                <a:avLst/>
              </a:prstGeom>
              <a:solidFill>
                <a:srgbClr val="E1F01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l-PL" sz="1200">
                    <a:solidFill>
                      <a:schemeClr val="tx1"/>
                    </a:solidFill>
                    <a:latin typeface="Arial" charset="0"/>
                  </a:rPr>
                  <a:t>Nowy Sącz</a:t>
                </a:r>
              </a:p>
            </p:txBody>
          </p:sp>
          <p:sp>
            <p:nvSpPr>
              <p:cNvPr id="7196" name="Oval 27"/>
              <p:cNvSpPr>
                <a:spLocks noChangeArrowheads="1"/>
              </p:cNvSpPr>
              <p:nvPr/>
            </p:nvSpPr>
            <p:spPr bwMode="auto">
              <a:xfrm>
                <a:off x="3763" y="2915"/>
                <a:ext cx="61" cy="6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 sz="18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1610" y="2296"/>
                <a:ext cx="499" cy="136"/>
              </a:xfrm>
              <a:prstGeom prst="rect">
                <a:avLst/>
              </a:prstGeom>
              <a:solidFill>
                <a:srgbClr val="E1F01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l-PL" sz="1200">
                    <a:solidFill>
                      <a:schemeClr val="tx1"/>
                    </a:solidFill>
                    <a:latin typeface="Arial" charset="0"/>
                  </a:rPr>
                  <a:t>Myślenice</a:t>
                </a:r>
              </a:p>
            </p:txBody>
          </p:sp>
          <p:sp>
            <p:nvSpPr>
              <p:cNvPr id="7198" name="Oval 29"/>
              <p:cNvSpPr>
                <a:spLocks noChangeArrowheads="1"/>
              </p:cNvSpPr>
              <p:nvPr/>
            </p:nvSpPr>
            <p:spPr bwMode="auto">
              <a:xfrm>
                <a:off x="2176" y="2251"/>
                <a:ext cx="61" cy="6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 sz="18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3606" y="1616"/>
                <a:ext cx="453" cy="136"/>
              </a:xfrm>
              <a:prstGeom prst="rect">
                <a:avLst/>
              </a:prstGeom>
              <a:solidFill>
                <a:srgbClr val="E1F01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l-PL" sz="1200">
                    <a:solidFill>
                      <a:schemeClr val="tx1"/>
                    </a:solidFill>
                    <a:latin typeface="Arial" charset="0"/>
                  </a:rPr>
                  <a:t>Brzesko</a:t>
                </a:r>
              </a:p>
            </p:txBody>
          </p:sp>
          <p:sp>
            <p:nvSpPr>
              <p:cNvPr id="7200" name="Oval 31"/>
              <p:cNvSpPr>
                <a:spLocks noChangeArrowheads="1"/>
              </p:cNvSpPr>
              <p:nvPr/>
            </p:nvSpPr>
            <p:spPr bwMode="auto">
              <a:xfrm>
                <a:off x="3582" y="1802"/>
                <a:ext cx="61" cy="6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 sz="18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7201" name="Oval 32"/>
              <p:cNvSpPr>
                <a:spLocks noChangeArrowheads="1"/>
              </p:cNvSpPr>
              <p:nvPr/>
            </p:nvSpPr>
            <p:spPr bwMode="auto">
              <a:xfrm>
                <a:off x="4331" y="1648"/>
                <a:ext cx="61" cy="6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 sz="18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4241" y="1434"/>
                <a:ext cx="363" cy="136"/>
              </a:xfrm>
              <a:prstGeom prst="rect">
                <a:avLst/>
              </a:prstGeom>
              <a:solidFill>
                <a:srgbClr val="E1F01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l-PL" sz="1200">
                    <a:solidFill>
                      <a:schemeClr val="tx1"/>
                    </a:solidFill>
                    <a:latin typeface="Arial" charset="0"/>
                  </a:rPr>
                  <a:t>Tarnów</a:t>
                </a:r>
              </a:p>
            </p:txBody>
          </p:sp>
          <p:sp>
            <p:nvSpPr>
              <p:cNvPr id="7203" name="Freeform 34"/>
              <p:cNvSpPr>
                <a:spLocks/>
              </p:cNvSpPr>
              <p:nvPr/>
            </p:nvSpPr>
            <p:spPr bwMode="auto">
              <a:xfrm>
                <a:off x="1240" y="2024"/>
                <a:ext cx="792" cy="179"/>
              </a:xfrm>
              <a:custGeom>
                <a:avLst/>
                <a:gdLst>
                  <a:gd name="T0" fmla="*/ 792 w 792"/>
                  <a:gd name="T1" fmla="*/ 0 h 179"/>
                  <a:gd name="T2" fmla="*/ 744 w 792"/>
                  <a:gd name="T3" fmla="*/ 24 h 179"/>
                  <a:gd name="T4" fmla="*/ 576 w 792"/>
                  <a:gd name="T5" fmla="*/ 156 h 179"/>
                  <a:gd name="T6" fmla="*/ 396 w 792"/>
                  <a:gd name="T7" fmla="*/ 144 h 179"/>
                  <a:gd name="T8" fmla="*/ 140 w 792"/>
                  <a:gd name="T9" fmla="*/ 144 h 179"/>
                  <a:gd name="T10" fmla="*/ 0 w 792"/>
                  <a:gd name="T11" fmla="*/ 112 h 1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2"/>
                  <a:gd name="T19" fmla="*/ 0 h 179"/>
                  <a:gd name="T20" fmla="*/ 792 w 792"/>
                  <a:gd name="T21" fmla="*/ 179 h 1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2" h="179">
                    <a:moveTo>
                      <a:pt x="792" y="0"/>
                    </a:moveTo>
                    <a:cubicBezTo>
                      <a:pt x="777" y="10"/>
                      <a:pt x="759" y="14"/>
                      <a:pt x="744" y="24"/>
                    </a:cubicBezTo>
                    <a:cubicBezTo>
                      <a:pt x="702" y="52"/>
                      <a:pt x="618" y="128"/>
                      <a:pt x="576" y="156"/>
                    </a:cubicBezTo>
                    <a:cubicBezTo>
                      <a:pt x="523" y="179"/>
                      <a:pt x="469" y="146"/>
                      <a:pt x="396" y="144"/>
                    </a:cubicBezTo>
                    <a:cubicBezTo>
                      <a:pt x="323" y="142"/>
                      <a:pt x="206" y="149"/>
                      <a:pt x="140" y="144"/>
                    </a:cubicBezTo>
                    <a:cubicBezTo>
                      <a:pt x="121" y="138"/>
                      <a:pt x="21" y="112"/>
                      <a:pt x="0" y="112"/>
                    </a:cubicBezTo>
                  </a:path>
                </a:pathLst>
              </a:custGeom>
              <a:noFill/>
              <a:ln w="5715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204" name="Rectangle 35"/>
              <p:cNvSpPr>
                <a:spLocks noChangeArrowheads="1"/>
              </p:cNvSpPr>
              <p:nvPr/>
            </p:nvSpPr>
            <p:spPr bwMode="auto">
              <a:xfrm>
                <a:off x="1474" y="1888"/>
                <a:ext cx="544" cy="136"/>
              </a:xfrm>
              <a:prstGeom prst="rect">
                <a:avLst/>
              </a:prstGeom>
              <a:solidFill>
                <a:srgbClr val="E1F01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l-PL" sz="1200">
                    <a:solidFill>
                      <a:schemeClr val="tx1"/>
                    </a:solidFill>
                    <a:latin typeface="Arial" charset="0"/>
                  </a:rPr>
                  <a:t>Głogoczów</a:t>
                </a:r>
              </a:p>
            </p:txBody>
          </p:sp>
          <p:sp>
            <p:nvSpPr>
              <p:cNvPr id="7205" name="Oval 36"/>
              <p:cNvSpPr>
                <a:spLocks noChangeArrowheads="1"/>
              </p:cNvSpPr>
              <p:nvPr/>
            </p:nvSpPr>
            <p:spPr bwMode="auto">
              <a:xfrm>
                <a:off x="2027" y="2000"/>
                <a:ext cx="82" cy="6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 sz="18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7206" name="Oval 37"/>
              <p:cNvSpPr>
                <a:spLocks noChangeArrowheads="1"/>
              </p:cNvSpPr>
              <p:nvPr/>
            </p:nvSpPr>
            <p:spPr bwMode="auto">
              <a:xfrm>
                <a:off x="2109" y="1469"/>
                <a:ext cx="117" cy="10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 sz="18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7207" name="Rectangle 38"/>
              <p:cNvSpPr>
                <a:spLocks noChangeArrowheads="1"/>
              </p:cNvSpPr>
              <p:nvPr/>
            </p:nvSpPr>
            <p:spPr bwMode="auto">
              <a:xfrm>
                <a:off x="2245" y="1389"/>
                <a:ext cx="408" cy="136"/>
              </a:xfrm>
              <a:prstGeom prst="rect">
                <a:avLst/>
              </a:prstGeom>
              <a:solidFill>
                <a:srgbClr val="E1F01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l-PL" sz="1200">
                    <a:solidFill>
                      <a:schemeClr val="tx1"/>
                    </a:solidFill>
                    <a:latin typeface="Arial" charset="0"/>
                  </a:rPr>
                  <a:t>Kraków</a:t>
                </a:r>
              </a:p>
            </p:txBody>
          </p:sp>
          <p:sp>
            <p:nvSpPr>
              <p:cNvPr id="7208" name="Oval 39"/>
              <p:cNvSpPr>
                <a:spLocks noChangeArrowheads="1"/>
              </p:cNvSpPr>
              <p:nvPr/>
            </p:nvSpPr>
            <p:spPr bwMode="auto">
              <a:xfrm>
                <a:off x="2562" y="2659"/>
                <a:ext cx="61" cy="61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 sz="18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7209" name="Rectangle 40"/>
              <p:cNvSpPr>
                <a:spLocks noChangeArrowheads="1"/>
              </p:cNvSpPr>
              <p:nvPr/>
            </p:nvSpPr>
            <p:spPr bwMode="auto">
              <a:xfrm>
                <a:off x="2653" y="2432"/>
                <a:ext cx="545" cy="136"/>
              </a:xfrm>
              <a:prstGeom prst="rect">
                <a:avLst/>
              </a:prstGeom>
              <a:solidFill>
                <a:srgbClr val="E1F01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pl-PL" sz="1200">
                    <a:solidFill>
                      <a:schemeClr val="tx1"/>
                    </a:solidFill>
                    <a:latin typeface="Arial" charset="0"/>
                  </a:rPr>
                  <a:t>Mszana Dln.</a:t>
                </a:r>
              </a:p>
            </p:txBody>
          </p:sp>
        </p:grpSp>
        <p:sp>
          <p:nvSpPr>
            <p:cNvPr id="7173" name="Text Box 41"/>
            <p:cNvSpPr txBox="1">
              <a:spLocks noChangeArrowheads="1"/>
            </p:cNvSpPr>
            <p:nvPr/>
          </p:nvSpPr>
          <p:spPr bwMode="auto">
            <a:xfrm>
              <a:off x="3016" y="73"/>
              <a:ext cx="2194" cy="23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800">
                  <a:solidFill>
                    <a:schemeClr val="tx1"/>
                  </a:solidFill>
                  <a:latin typeface="Arial" charset="0"/>
                </a:rPr>
                <a:t>Trasy dojazdu do Zakopanego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1F01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57200" y="990600"/>
            <a:ext cx="468313" cy="698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066800" y="838200"/>
            <a:ext cx="7035800" cy="576263"/>
          </a:xfrm>
          <a:prstGeom prst="rect">
            <a:avLst/>
          </a:prstGeom>
          <a:solidFill>
            <a:srgbClr val="E1F0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>
                <a:solidFill>
                  <a:schemeClr val="tx1"/>
                </a:solidFill>
                <a:latin typeface="Arial" charset="0"/>
              </a:rPr>
              <a:t>Kraków  </a:t>
            </a:r>
            <a:r>
              <a:rPr lang="pl-PL" b="0">
                <a:solidFill>
                  <a:schemeClr val="tx1"/>
                </a:solidFill>
                <a:latin typeface="Arial" charset="0"/>
              </a:rPr>
              <a:t>(Południowe Autostradowe Obejście Krakowa)</a:t>
            </a:r>
            <a:r>
              <a:rPr lang="pl-PL">
                <a:solidFill>
                  <a:schemeClr val="tx1"/>
                </a:solidFill>
                <a:latin typeface="Arial" charset="0"/>
              </a:rPr>
              <a:t> – Myślenice </a:t>
            </a:r>
            <a:r>
              <a:rPr lang="pl-PL" b="0">
                <a:solidFill>
                  <a:schemeClr val="tx1"/>
                </a:solidFill>
                <a:latin typeface="Arial" charset="0"/>
              </a:rPr>
              <a:t>(droga krajowa nr 7)</a:t>
            </a:r>
            <a:r>
              <a:rPr lang="pl-PL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r>
              <a:rPr lang="pl-PL">
                <a:solidFill>
                  <a:schemeClr val="tx1"/>
                </a:solidFill>
                <a:latin typeface="Arial" charset="0"/>
              </a:rPr>
              <a:t>– Skomielna Biała </a:t>
            </a:r>
            <a:r>
              <a:rPr lang="pl-PL" b="0">
                <a:solidFill>
                  <a:schemeClr val="tx1"/>
                </a:solidFill>
                <a:latin typeface="Arial" charset="0"/>
              </a:rPr>
              <a:t>(droga krajowa nr 7)</a:t>
            </a:r>
            <a:r>
              <a:rPr lang="pl-PL">
                <a:solidFill>
                  <a:schemeClr val="tx1"/>
                </a:solidFill>
                <a:latin typeface="Arial" charset="0"/>
              </a:rPr>
              <a:t> – Rabka </a:t>
            </a:r>
            <a:r>
              <a:rPr lang="pl-PL" b="0">
                <a:solidFill>
                  <a:schemeClr val="tx1"/>
                </a:solidFill>
                <a:latin typeface="Arial" charset="0"/>
              </a:rPr>
              <a:t>(droga krajowa nr 47)</a:t>
            </a:r>
            <a:r>
              <a:rPr lang="pl-PL">
                <a:solidFill>
                  <a:schemeClr val="tx1"/>
                </a:solidFill>
                <a:latin typeface="Arial" charset="0"/>
              </a:rPr>
              <a:t> – Nowy Targ </a:t>
            </a:r>
          </a:p>
          <a:p>
            <a:r>
              <a:rPr lang="pl-PL" b="0">
                <a:solidFill>
                  <a:schemeClr val="tx1"/>
                </a:solidFill>
                <a:latin typeface="Arial" charset="0"/>
              </a:rPr>
              <a:t>(droga krajowa nr 47) </a:t>
            </a:r>
            <a:r>
              <a:rPr lang="pl-PL">
                <a:solidFill>
                  <a:schemeClr val="tx1"/>
                </a:solidFill>
                <a:latin typeface="Arial" charset="0"/>
              </a:rPr>
              <a:t>- Zakopane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57200" y="2133600"/>
            <a:ext cx="468313" cy="6985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1000" y="1600200"/>
            <a:ext cx="7035800" cy="269875"/>
          </a:xfrm>
          <a:prstGeom prst="rect">
            <a:avLst/>
          </a:prstGeom>
          <a:solidFill>
            <a:srgbClr val="E1F0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sz="1600">
                <a:solidFill>
                  <a:schemeClr val="tx1"/>
                </a:solidFill>
                <a:latin typeface="Arial" charset="0"/>
              </a:rPr>
              <a:t>Trasy alternatywne - </a:t>
            </a:r>
            <a:r>
              <a:rPr lang="pl-PL" sz="1600" i="1" u="sng">
                <a:solidFill>
                  <a:schemeClr val="tx1"/>
                </a:solidFill>
                <a:latin typeface="Arial" charset="0"/>
              </a:rPr>
              <a:t>dla samochodów osobowych</a:t>
            </a:r>
            <a:r>
              <a:rPr lang="pl-PL" sz="1600">
                <a:solidFill>
                  <a:schemeClr val="tx1"/>
                </a:solidFill>
                <a:latin typeface="Arial" charset="0"/>
              </a:rPr>
              <a:t>: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990600" y="2057400"/>
            <a:ext cx="7035800" cy="269875"/>
          </a:xfrm>
          <a:prstGeom prst="rect">
            <a:avLst/>
          </a:prstGeom>
          <a:solidFill>
            <a:srgbClr val="E1F0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>
                <a:solidFill>
                  <a:schemeClr val="tx1"/>
                </a:solidFill>
                <a:latin typeface="Arial" charset="0"/>
              </a:rPr>
              <a:t>Kraków </a:t>
            </a:r>
            <a:r>
              <a:rPr lang="pl-PL" b="0">
                <a:solidFill>
                  <a:schemeClr val="tx1"/>
                </a:solidFill>
                <a:latin typeface="Arial" charset="0"/>
              </a:rPr>
              <a:t>(Południowe Autostradowe Obejście Krakowa)</a:t>
            </a:r>
            <a:r>
              <a:rPr lang="pl-PL">
                <a:solidFill>
                  <a:schemeClr val="tx1"/>
                </a:solidFill>
                <a:latin typeface="Arial" charset="0"/>
              </a:rPr>
              <a:t> – Wieliczka – droga wojewódzka nr 964 </a:t>
            </a:r>
          </a:p>
          <a:p>
            <a:r>
              <a:rPr lang="pl-PL">
                <a:solidFill>
                  <a:schemeClr val="tx1"/>
                </a:solidFill>
                <a:latin typeface="Arial" charset="0"/>
              </a:rPr>
              <a:t>– Dobczyce – Kasina Wielka – droga krajowa nr 28 – Mszana Dolna - Rabka </a:t>
            </a:r>
          </a:p>
          <a:p>
            <a:r>
              <a:rPr lang="pl-PL">
                <a:solidFill>
                  <a:schemeClr val="tx1"/>
                </a:solidFill>
                <a:latin typeface="Arial" charset="0"/>
              </a:rPr>
              <a:t>– droga krajowa nr 7 – droga krajowa nr 47 - Zakopane 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57200" y="2895600"/>
            <a:ext cx="468313" cy="6985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066800" y="2819400"/>
            <a:ext cx="7035800" cy="269875"/>
          </a:xfrm>
          <a:prstGeom prst="rect">
            <a:avLst/>
          </a:prstGeom>
          <a:solidFill>
            <a:srgbClr val="E1F0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>
                <a:solidFill>
                  <a:schemeClr val="tx1"/>
                </a:solidFill>
                <a:latin typeface="Arial" charset="0"/>
              </a:rPr>
              <a:t>Rabka – droga krajowa nr 7 – Jabłonka – droga wojewódzka nr  957 – Czarny Dunajec </a:t>
            </a:r>
          </a:p>
          <a:p>
            <a:r>
              <a:rPr lang="pl-PL">
                <a:solidFill>
                  <a:schemeClr val="tx1"/>
                </a:solidFill>
                <a:latin typeface="Arial" charset="0"/>
              </a:rPr>
              <a:t>– droga wojewódzka nr 958 - Zakopane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57200" y="3505200"/>
            <a:ext cx="468313" cy="6985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990600" y="3505200"/>
            <a:ext cx="7035800" cy="269875"/>
          </a:xfrm>
          <a:prstGeom prst="rect">
            <a:avLst/>
          </a:prstGeom>
          <a:solidFill>
            <a:srgbClr val="E1F0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>
                <a:solidFill>
                  <a:schemeClr val="tx1"/>
                </a:solidFill>
                <a:latin typeface="Arial" charset="0"/>
              </a:rPr>
              <a:t>Rabka – droga wojewódzka nr 958 – Czarny Dunajec – droga wojewódzka nr 958</a:t>
            </a:r>
          </a:p>
          <a:p>
            <a:r>
              <a:rPr lang="pl-PL">
                <a:solidFill>
                  <a:schemeClr val="tx1"/>
                </a:solidFill>
                <a:latin typeface="Arial" charset="0"/>
              </a:rPr>
              <a:t>- Zakopane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457200" y="4191000"/>
            <a:ext cx="468313" cy="69850"/>
          </a:xfrm>
          <a:prstGeom prst="rect">
            <a:avLst/>
          </a:prstGeom>
          <a:solidFill>
            <a:srgbClr val="6600FF"/>
          </a:solidFill>
          <a:ln w="9525">
            <a:solidFill>
              <a:srgbClr val="66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1066800" y="4114800"/>
            <a:ext cx="7035800" cy="269875"/>
          </a:xfrm>
          <a:prstGeom prst="rect">
            <a:avLst/>
          </a:prstGeom>
          <a:solidFill>
            <a:srgbClr val="E1F0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>
                <a:solidFill>
                  <a:schemeClr val="tx1"/>
                </a:solidFill>
                <a:latin typeface="Arial" charset="0"/>
              </a:rPr>
              <a:t>Kraków </a:t>
            </a:r>
            <a:r>
              <a:rPr lang="pl-PL" b="0">
                <a:solidFill>
                  <a:schemeClr val="tx1"/>
                </a:solidFill>
                <a:latin typeface="Arial" charset="0"/>
              </a:rPr>
              <a:t>(Południowe Autostradowe Obejście Krakowa)</a:t>
            </a:r>
            <a:r>
              <a:rPr lang="pl-PL">
                <a:solidFill>
                  <a:schemeClr val="tx1"/>
                </a:solidFill>
                <a:latin typeface="Arial" charset="0"/>
              </a:rPr>
              <a:t> – droga krajowa nr 7 – Głogoczów </a:t>
            </a:r>
          </a:p>
          <a:p>
            <a:r>
              <a:rPr lang="pl-PL">
                <a:solidFill>
                  <a:schemeClr val="tx1"/>
                </a:solidFill>
                <a:latin typeface="Arial" charset="0"/>
              </a:rPr>
              <a:t>– droga krajowa nr 52 – Wadowice – droga krajowa nr 28 - Sucha Beskidzka </a:t>
            </a:r>
          </a:p>
          <a:p>
            <a:r>
              <a:rPr lang="pl-PL">
                <a:solidFill>
                  <a:schemeClr val="tx1"/>
                </a:solidFill>
                <a:latin typeface="Arial" charset="0"/>
              </a:rPr>
              <a:t>- Skomielna Biała - droga krajowa nr 7 - Zakopane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381000" y="4953000"/>
            <a:ext cx="468313" cy="6985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1066800" y="4876800"/>
            <a:ext cx="7035800" cy="269875"/>
          </a:xfrm>
          <a:prstGeom prst="rect">
            <a:avLst/>
          </a:prstGeom>
          <a:solidFill>
            <a:srgbClr val="E1F0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>
                <a:solidFill>
                  <a:schemeClr val="tx1"/>
                </a:solidFill>
                <a:latin typeface="Arial" charset="0"/>
              </a:rPr>
              <a:t>Autostrada A4 – Chrzanów – droga wojewódzka nr 933 – Oświęcim – droga krajowa nr 44 </a:t>
            </a:r>
          </a:p>
          <a:p>
            <a:r>
              <a:rPr lang="pl-PL">
                <a:solidFill>
                  <a:schemeClr val="tx1"/>
                </a:solidFill>
                <a:latin typeface="Arial" charset="0"/>
              </a:rPr>
              <a:t>– Zator -  droga krajowa nr 44 i droga krajowa nr 28- Wadowice – droga krajowa nr 28</a:t>
            </a:r>
          </a:p>
          <a:p>
            <a:r>
              <a:rPr lang="pl-PL">
                <a:solidFill>
                  <a:schemeClr val="tx1"/>
                </a:solidFill>
                <a:latin typeface="Arial" charset="0"/>
              </a:rPr>
              <a:t>- Sucha Beskidzka - Skomielna Biała - droga krajowa nr 7 - Zakopane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381000" y="5791200"/>
            <a:ext cx="468313" cy="6985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1066800" y="5715000"/>
            <a:ext cx="7035800" cy="269875"/>
          </a:xfrm>
          <a:prstGeom prst="rect">
            <a:avLst/>
          </a:prstGeom>
          <a:solidFill>
            <a:srgbClr val="E1F0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>
                <a:solidFill>
                  <a:schemeClr val="tx1"/>
                </a:solidFill>
                <a:latin typeface="Arial" charset="0"/>
              </a:rPr>
              <a:t>Tarnów – droga krajowa nr 4 – Brzesko – droga krajowa nr 75 - Nowy Sącz </a:t>
            </a:r>
          </a:p>
          <a:p>
            <a:r>
              <a:rPr lang="pl-PL">
                <a:solidFill>
                  <a:schemeClr val="tx1"/>
                </a:solidFill>
                <a:latin typeface="Arial" charset="0"/>
              </a:rPr>
              <a:t>– droga wojewódzka nr 969 – Nowy Targ – droga krajowa nr 49 – Bukowina Tatrzańska</a:t>
            </a:r>
          </a:p>
          <a:p>
            <a:r>
              <a:rPr lang="pl-PL">
                <a:solidFill>
                  <a:schemeClr val="tx1"/>
                </a:solidFill>
                <a:latin typeface="Arial" charset="0"/>
              </a:rPr>
              <a:t>- Droga wojewódzka nr 960 - Zakopane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04800" y="38100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800">
                <a:solidFill>
                  <a:schemeClr val="tx1"/>
                </a:solidFill>
                <a:latin typeface="Arial" charset="0"/>
              </a:rPr>
              <a:t>Trasa główna: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2895600" y="152400"/>
            <a:ext cx="3482975" cy="3762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800">
                <a:solidFill>
                  <a:schemeClr val="tx1"/>
                </a:solidFill>
                <a:latin typeface="Arial" charset="0"/>
              </a:rPr>
              <a:t>Trasy dojazdu do Zakopanego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40"/>
          <p:cNvGrpSpPr>
            <a:grpSpLocks/>
          </p:cNvGrpSpPr>
          <p:nvPr/>
        </p:nvGrpSpPr>
        <p:grpSpPr bwMode="auto">
          <a:xfrm>
            <a:off x="0" y="-242888"/>
            <a:ext cx="9144000" cy="7100888"/>
            <a:chOff x="0" y="-153"/>
            <a:chExt cx="5760" cy="4473"/>
          </a:xfrm>
        </p:grpSpPr>
        <p:grpSp>
          <p:nvGrpSpPr>
            <p:cNvPr id="9236" name="Group 57"/>
            <p:cNvGrpSpPr>
              <a:grpSpLocks/>
            </p:cNvGrpSpPr>
            <p:nvPr/>
          </p:nvGrpSpPr>
          <p:grpSpPr bwMode="auto">
            <a:xfrm>
              <a:off x="0" y="-153"/>
              <a:ext cx="5760" cy="4473"/>
              <a:chOff x="0" y="-153"/>
              <a:chExt cx="5760" cy="4473"/>
            </a:xfrm>
          </p:grpSpPr>
          <p:grpSp>
            <p:nvGrpSpPr>
              <p:cNvPr id="9238" name="Group 58"/>
              <p:cNvGrpSpPr>
                <a:grpSpLocks/>
              </p:cNvGrpSpPr>
              <p:nvPr/>
            </p:nvGrpSpPr>
            <p:grpSpPr bwMode="auto">
              <a:xfrm>
                <a:off x="0" y="-153"/>
                <a:ext cx="5760" cy="4473"/>
                <a:chOff x="0" y="0"/>
                <a:chExt cx="5760" cy="4473"/>
              </a:xfrm>
            </p:grpSpPr>
            <p:pic>
              <p:nvPicPr>
                <p:cNvPr id="9240" name="Picture 59" descr="małopolska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320" t="1215" r="2930" b="1715"/>
                <a:stretch>
                  <a:fillRect/>
                </a:stretch>
              </p:blipFill>
              <p:spPr bwMode="auto">
                <a:xfrm>
                  <a:off x="0" y="0"/>
                  <a:ext cx="5760" cy="4473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9241" name="Freeform 60"/>
                <p:cNvSpPr>
                  <a:spLocks/>
                </p:cNvSpPr>
                <p:nvPr/>
              </p:nvSpPr>
              <p:spPr bwMode="auto">
                <a:xfrm>
                  <a:off x="1051" y="1216"/>
                  <a:ext cx="1089" cy="1688"/>
                </a:xfrm>
                <a:custGeom>
                  <a:avLst/>
                  <a:gdLst>
                    <a:gd name="T0" fmla="*/ 61 w 1089"/>
                    <a:gd name="T1" fmla="*/ 0 h 1688"/>
                    <a:gd name="T2" fmla="*/ 47 w 1089"/>
                    <a:gd name="T3" fmla="*/ 104 h 1688"/>
                    <a:gd name="T4" fmla="*/ 89 w 1089"/>
                    <a:gd name="T5" fmla="*/ 182 h 1688"/>
                    <a:gd name="T6" fmla="*/ 95 w 1089"/>
                    <a:gd name="T7" fmla="*/ 284 h 1688"/>
                    <a:gd name="T8" fmla="*/ 89 w 1089"/>
                    <a:gd name="T9" fmla="*/ 344 h 1688"/>
                    <a:gd name="T10" fmla="*/ 85 w 1089"/>
                    <a:gd name="T11" fmla="*/ 436 h 1688"/>
                    <a:gd name="T12" fmla="*/ 69 w 1089"/>
                    <a:gd name="T13" fmla="*/ 548 h 1688"/>
                    <a:gd name="T14" fmla="*/ 97 w 1089"/>
                    <a:gd name="T15" fmla="*/ 672 h 1688"/>
                    <a:gd name="T16" fmla="*/ 153 w 1089"/>
                    <a:gd name="T17" fmla="*/ 752 h 1688"/>
                    <a:gd name="T18" fmla="*/ 185 w 1089"/>
                    <a:gd name="T19" fmla="*/ 852 h 1688"/>
                    <a:gd name="T20" fmla="*/ 197 w 1089"/>
                    <a:gd name="T21" fmla="*/ 912 h 1688"/>
                    <a:gd name="T22" fmla="*/ 233 w 1089"/>
                    <a:gd name="T23" fmla="*/ 1000 h 1688"/>
                    <a:gd name="T24" fmla="*/ 261 w 1089"/>
                    <a:gd name="T25" fmla="*/ 1056 h 1688"/>
                    <a:gd name="T26" fmla="*/ 261 w 1089"/>
                    <a:gd name="T27" fmla="*/ 1116 h 1688"/>
                    <a:gd name="T28" fmla="*/ 333 w 1089"/>
                    <a:gd name="T29" fmla="*/ 1188 h 1688"/>
                    <a:gd name="T30" fmla="*/ 389 w 1089"/>
                    <a:gd name="T31" fmla="*/ 1184 h 1688"/>
                    <a:gd name="T32" fmla="*/ 389 w 1089"/>
                    <a:gd name="T33" fmla="*/ 1240 h 1688"/>
                    <a:gd name="T34" fmla="*/ 421 w 1089"/>
                    <a:gd name="T35" fmla="*/ 1324 h 1688"/>
                    <a:gd name="T36" fmla="*/ 437 w 1089"/>
                    <a:gd name="T37" fmla="*/ 1376 h 1688"/>
                    <a:gd name="T38" fmla="*/ 501 w 1089"/>
                    <a:gd name="T39" fmla="*/ 1396 h 1688"/>
                    <a:gd name="T40" fmla="*/ 581 w 1089"/>
                    <a:gd name="T41" fmla="*/ 1404 h 1688"/>
                    <a:gd name="T42" fmla="*/ 613 w 1089"/>
                    <a:gd name="T43" fmla="*/ 1436 h 1688"/>
                    <a:gd name="T44" fmla="*/ 649 w 1089"/>
                    <a:gd name="T45" fmla="*/ 1512 h 1688"/>
                    <a:gd name="T46" fmla="*/ 685 w 1089"/>
                    <a:gd name="T47" fmla="*/ 1516 h 1688"/>
                    <a:gd name="T48" fmla="*/ 709 w 1089"/>
                    <a:gd name="T49" fmla="*/ 1532 h 1688"/>
                    <a:gd name="T50" fmla="*/ 709 w 1089"/>
                    <a:gd name="T51" fmla="*/ 1540 h 1688"/>
                    <a:gd name="T52" fmla="*/ 705 w 1089"/>
                    <a:gd name="T53" fmla="*/ 1536 h 1688"/>
                    <a:gd name="T54" fmla="*/ 781 w 1089"/>
                    <a:gd name="T55" fmla="*/ 1584 h 1688"/>
                    <a:gd name="T56" fmla="*/ 773 w 1089"/>
                    <a:gd name="T57" fmla="*/ 1584 h 1688"/>
                    <a:gd name="T58" fmla="*/ 861 w 1089"/>
                    <a:gd name="T59" fmla="*/ 1636 h 1688"/>
                    <a:gd name="T60" fmla="*/ 1001 w 1089"/>
                    <a:gd name="T61" fmla="*/ 1684 h 1688"/>
                    <a:gd name="T62" fmla="*/ 1053 w 1089"/>
                    <a:gd name="T63" fmla="*/ 1668 h 1688"/>
                    <a:gd name="T64" fmla="*/ 1089 w 1089"/>
                    <a:gd name="T65" fmla="*/ 1688 h 168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89"/>
                    <a:gd name="T100" fmla="*/ 0 h 1688"/>
                    <a:gd name="T101" fmla="*/ 1089 w 1089"/>
                    <a:gd name="T102" fmla="*/ 1688 h 168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89" h="1688">
                      <a:moveTo>
                        <a:pt x="61" y="0"/>
                      </a:moveTo>
                      <a:cubicBezTo>
                        <a:pt x="89" y="60"/>
                        <a:pt x="0" y="10"/>
                        <a:pt x="47" y="104"/>
                      </a:cubicBezTo>
                      <a:cubicBezTo>
                        <a:pt x="53" y="116"/>
                        <a:pt x="76" y="179"/>
                        <a:pt x="89" y="182"/>
                      </a:cubicBezTo>
                      <a:cubicBezTo>
                        <a:pt x="137" y="218"/>
                        <a:pt x="83" y="304"/>
                        <a:pt x="95" y="284"/>
                      </a:cubicBezTo>
                      <a:cubicBezTo>
                        <a:pt x="107" y="356"/>
                        <a:pt x="109" y="252"/>
                        <a:pt x="89" y="344"/>
                      </a:cubicBezTo>
                      <a:cubicBezTo>
                        <a:pt x="69" y="380"/>
                        <a:pt x="78" y="381"/>
                        <a:pt x="85" y="436"/>
                      </a:cubicBezTo>
                      <a:cubicBezTo>
                        <a:pt x="82" y="470"/>
                        <a:pt x="67" y="509"/>
                        <a:pt x="69" y="548"/>
                      </a:cubicBezTo>
                      <a:cubicBezTo>
                        <a:pt x="75" y="566"/>
                        <a:pt x="85" y="657"/>
                        <a:pt x="97" y="672"/>
                      </a:cubicBezTo>
                      <a:cubicBezTo>
                        <a:pt x="97" y="708"/>
                        <a:pt x="145" y="748"/>
                        <a:pt x="153" y="752"/>
                      </a:cubicBezTo>
                      <a:cubicBezTo>
                        <a:pt x="157" y="792"/>
                        <a:pt x="177" y="847"/>
                        <a:pt x="185" y="852"/>
                      </a:cubicBezTo>
                      <a:cubicBezTo>
                        <a:pt x="229" y="917"/>
                        <a:pt x="178" y="838"/>
                        <a:pt x="197" y="912"/>
                      </a:cubicBezTo>
                      <a:cubicBezTo>
                        <a:pt x="202" y="931"/>
                        <a:pt x="233" y="1000"/>
                        <a:pt x="233" y="1000"/>
                      </a:cubicBezTo>
                      <a:cubicBezTo>
                        <a:pt x="256" y="965"/>
                        <a:pt x="227" y="1079"/>
                        <a:pt x="261" y="1056"/>
                      </a:cubicBezTo>
                      <a:cubicBezTo>
                        <a:pt x="266" y="1064"/>
                        <a:pt x="260" y="1106"/>
                        <a:pt x="261" y="1116"/>
                      </a:cubicBezTo>
                      <a:cubicBezTo>
                        <a:pt x="268" y="1161"/>
                        <a:pt x="317" y="1146"/>
                        <a:pt x="333" y="1188"/>
                      </a:cubicBezTo>
                      <a:cubicBezTo>
                        <a:pt x="339" y="1203"/>
                        <a:pt x="373" y="1181"/>
                        <a:pt x="389" y="1184"/>
                      </a:cubicBezTo>
                      <a:cubicBezTo>
                        <a:pt x="392" y="1192"/>
                        <a:pt x="369" y="1232"/>
                        <a:pt x="389" y="1240"/>
                      </a:cubicBezTo>
                      <a:cubicBezTo>
                        <a:pt x="393" y="1283"/>
                        <a:pt x="411" y="1282"/>
                        <a:pt x="421" y="1324"/>
                      </a:cubicBezTo>
                      <a:cubicBezTo>
                        <a:pt x="423" y="1332"/>
                        <a:pt x="429" y="1374"/>
                        <a:pt x="437" y="1376"/>
                      </a:cubicBezTo>
                      <a:cubicBezTo>
                        <a:pt x="453" y="1380"/>
                        <a:pt x="485" y="1393"/>
                        <a:pt x="501" y="1396"/>
                      </a:cubicBezTo>
                      <a:cubicBezTo>
                        <a:pt x="512" y="1398"/>
                        <a:pt x="570" y="1401"/>
                        <a:pt x="581" y="1404"/>
                      </a:cubicBezTo>
                      <a:cubicBezTo>
                        <a:pt x="607" y="1421"/>
                        <a:pt x="584" y="1426"/>
                        <a:pt x="613" y="1436"/>
                      </a:cubicBezTo>
                      <a:cubicBezTo>
                        <a:pt x="627" y="1507"/>
                        <a:pt x="609" y="1486"/>
                        <a:pt x="649" y="1512"/>
                      </a:cubicBezTo>
                      <a:cubicBezTo>
                        <a:pt x="658" y="1518"/>
                        <a:pt x="669" y="1520"/>
                        <a:pt x="685" y="1516"/>
                      </a:cubicBezTo>
                      <a:cubicBezTo>
                        <a:pt x="689" y="1522"/>
                        <a:pt x="705" y="1528"/>
                        <a:pt x="709" y="1532"/>
                      </a:cubicBezTo>
                      <a:cubicBezTo>
                        <a:pt x="713" y="1536"/>
                        <a:pt x="710" y="1539"/>
                        <a:pt x="709" y="1540"/>
                      </a:cubicBezTo>
                      <a:cubicBezTo>
                        <a:pt x="714" y="1551"/>
                        <a:pt x="697" y="1528"/>
                        <a:pt x="705" y="1536"/>
                      </a:cubicBezTo>
                      <a:cubicBezTo>
                        <a:pt x="748" y="1579"/>
                        <a:pt x="733" y="1564"/>
                        <a:pt x="781" y="1584"/>
                      </a:cubicBezTo>
                      <a:cubicBezTo>
                        <a:pt x="784" y="1611"/>
                        <a:pt x="756" y="1563"/>
                        <a:pt x="773" y="1584"/>
                      </a:cubicBezTo>
                      <a:cubicBezTo>
                        <a:pt x="787" y="1601"/>
                        <a:pt x="937" y="1668"/>
                        <a:pt x="861" y="1636"/>
                      </a:cubicBezTo>
                      <a:cubicBezTo>
                        <a:pt x="937" y="1672"/>
                        <a:pt x="915" y="1678"/>
                        <a:pt x="1001" y="1684"/>
                      </a:cubicBezTo>
                      <a:cubicBezTo>
                        <a:pt x="1012" y="1681"/>
                        <a:pt x="1042" y="1671"/>
                        <a:pt x="1053" y="1668"/>
                      </a:cubicBezTo>
                      <a:cubicBezTo>
                        <a:pt x="1061" y="1666"/>
                        <a:pt x="1089" y="1688"/>
                        <a:pt x="1089" y="1688"/>
                      </a:cubicBezTo>
                    </a:path>
                  </a:pathLst>
                </a:cu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242" name="Freeform 61"/>
                <p:cNvSpPr>
                  <a:spLocks/>
                </p:cNvSpPr>
                <p:nvPr/>
              </p:nvSpPr>
              <p:spPr bwMode="auto">
                <a:xfrm>
                  <a:off x="2039" y="1772"/>
                  <a:ext cx="350" cy="2240"/>
                </a:xfrm>
                <a:custGeom>
                  <a:avLst/>
                  <a:gdLst>
                    <a:gd name="T0" fmla="*/ 89 w 350"/>
                    <a:gd name="T1" fmla="*/ 0 h 2240"/>
                    <a:gd name="T2" fmla="*/ 41 w 350"/>
                    <a:gd name="T3" fmla="*/ 92 h 2240"/>
                    <a:gd name="T4" fmla="*/ 49 w 350"/>
                    <a:gd name="T5" fmla="*/ 160 h 2240"/>
                    <a:gd name="T6" fmla="*/ 13 w 350"/>
                    <a:gd name="T7" fmla="*/ 236 h 2240"/>
                    <a:gd name="T8" fmla="*/ 13 w 350"/>
                    <a:gd name="T9" fmla="*/ 368 h 2240"/>
                    <a:gd name="T10" fmla="*/ 25 w 350"/>
                    <a:gd name="T11" fmla="*/ 372 h 2240"/>
                    <a:gd name="T12" fmla="*/ 81 w 350"/>
                    <a:gd name="T13" fmla="*/ 380 h 2240"/>
                    <a:gd name="T14" fmla="*/ 105 w 350"/>
                    <a:gd name="T15" fmla="*/ 452 h 2240"/>
                    <a:gd name="T16" fmla="*/ 161 w 350"/>
                    <a:gd name="T17" fmla="*/ 484 h 2240"/>
                    <a:gd name="T18" fmla="*/ 141 w 350"/>
                    <a:gd name="T19" fmla="*/ 528 h 2240"/>
                    <a:gd name="T20" fmla="*/ 117 w 350"/>
                    <a:gd name="T21" fmla="*/ 576 h 2240"/>
                    <a:gd name="T22" fmla="*/ 181 w 350"/>
                    <a:gd name="T23" fmla="*/ 660 h 2240"/>
                    <a:gd name="T24" fmla="*/ 221 w 350"/>
                    <a:gd name="T25" fmla="*/ 744 h 2240"/>
                    <a:gd name="T26" fmla="*/ 229 w 350"/>
                    <a:gd name="T27" fmla="*/ 900 h 2240"/>
                    <a:gd name="T28" fmla="*/ 189 w 350"/>
                    <a:gd name="T29" fmla="*/ 980 h 2240"/>
                    <a:gd name="T30" fmla="*/ 57 w 350"/>
                    <a:gd name="T31" fmla="*/ 1068 h 2240"/>
                    <a:gd name="T32" fmla="*/ 125 w 350"/>
                    <a:gd name="T33" fmla="*/ 1132 h 2240"/>
                    <a:gd name="T34" fmla="*/ 141 w 350"/>
                    <a:gd name="T35" fmla="*/ 1216 h 2240"/>
                    <a:gd name="T36" fmla="*/ 177 w 350"/>
                    <a:gd name="T37" fmla="*/ 1412 h 2240"/>
                    <a:gd name="T38" fmla="*/ 221 w 350"/>
                    <a:gd name="T39" fmla="*/ 1456 h 2240"/>
                    <a:gd name="T40" fmla="*/ 237 w 350"/>
                    <a:gd name="T41" fmla="*/ 1448 h 2240"/>
                    <a:gd name="T42" fmla="*/ 241 w 350"/>
                    <a:gd name="T43" fmla="*/ 1484 h 2240"/>
                    <a:gd name="T44" fmla="*/ 333 w 350"/>
                    <a:gd name="T45" fmla="*/ 1676 h 2240"/>
                    <a:gd name="T46" fmla="*/ 337 w 350"/>
                    <a:gd name="T47" fmla="*/ 1948 h 2240"/>
                    <a:gd name="T48" fmla="*/ 293 w 350"/>
                    <a:gd name="T49" fmla="*/ 2048 h 2240"/>
                    <a:gd name="T50" fmla="*/ 317 w 350"/>
                    <a:gd name="T51" fmla="*/ 2140 h 2240"/>
                    <a:gd name="T52" fmla="*/ 233 w 350"/>
                    <a:gd name="T53" fmla="*/ 2240 h 224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50"/>
                    <a:gd name="T82" fmla="*/ 0 h 2240"/>
                    <a:gd name="T83" fmla="*/ 350 w 350"/>
                    <a:gd name="T84" fmla="*/ 2240 h 224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50" h="2240">
                      <a:moveTo>
                        <a:pt x="89" y="0"/>
                      </a:moveTo>
                      <a:cubicBezTo>
                        <a:pt x="85" y="75"/>
                        <a:pt x="99" y="80"/>
                        <a:pt x="41" y="92"/>
                      </a:cubicBezTo>
                      <a:cubicBezTo>
                        <a:pt x="20" y="124"/>
                        <a:pt x="46" y="110"/>
                        <a:pt x="49" y="160"/>
                      </a:cubicBezTo>
                      <a:cubicBezTo>
                        <a:pt x="46" y="184"/>
                        <a:pt x="36" y="228"/>
                        <a:pt x="13" y="236"/>
                      </a:cubicBezTo>
                      <a:cubicBezTo>
                        <a:pt x="0" y="275"/>
                        <a:pt x="3" y="329"/>
                        <a:pt x="13" y="368"/>
                      </a:cubicBezTo>
                      <a:cubicBezTo>
                        <a:pt x="14" y="372"/>
                        <a:pt x="21" y="371"/>
                        <a:pt x="25" y="372"/>
                      </a:cubicBezTo>
                      <a:cubicBezTo>
                        <a:pt x="44" y="375"/>
                        <a:pt x="62" y="377"/>
                        <a:pt x="81" y="380"/>
                      </a:cubicBezTo>
                      <a:cubicBezTo>
                        <a:pt x="85" y="410"/>
                        <a:pt x="87" y="429"/>
                        <a:pt x="105" y="452"/>
                      </a:cubicBezTo>
                      <a:cubicBezTo>
                        <a:pt x="112" y="472"/>
                        <a:pt x="146" y="469"/>
                        <a:pt x="161" y="484"/>
                      </a:cubicBezTo>
                      <a:cubicBezTo>
                        <a:pt x="177" y="508"/>
                        <a:pt x="165" y="484"/>
                        <a:pt x="141" y="528"/>
                      </a:cubicBezTo>
                      <a:cubicBezTo>
                        <a:pt x="146" y="549"/>
                        <a:pt x="129" y="564"/>
                        <a:pt x="117" y="576"/>
                      </a:cubicBezTo>
                      <a:cubicBezTo>
                        <a:pt x="106" y="619"/>
                        <a:pt x="141" y="636"/>
                        <a:pt x="181" y="660"/>
                      </a:cubicBezTo>
                      <a:cubicBezTo>
                        <a:pt x="188" y="682"/>
                        <a:pt x="213" y="719"/>
                        <a:pt x="221" y="744"/>
                      </a:cubicBezTo>
                      <a:cubicBezTo>
                        <a:pt x="225" y="727"/>
                        <a:pt x="214" y="912"/>
                        <a:pt x="229" y="900"/>
                      </a:cubicBezTo>
                      <a:cubicBezTo>
                        <a:pt x="237" y="894"/>
                        <a:pt x="189" y="980"/>
                        <a:pt x="189" y="980"/>
                      </a:cubicBezTo>
                      <a:cubicBezTo>
                        <a:pt x="101" y="992"/>
                        <a:pt x="52" y="1046"/>
                        <a:pt x="57" y="1068"/>
                      </a:cubicBezTo>
                      <a:cubicBezTo>
                        <a:pt x="56" y="1119"/>
                        <a:pt x="129" y="1081"/>
                        <a:pt x="125" y="1132"/>
                      </a:cubicBezTo>
                      <a:cubicBezTo>
                        <a:pt x="124" y="1146"/>
                        <a:pt x="141" y="1296"/>
                        <a:pt x="141" y="1216"/>
                      </a:cubicBezTo>
                      <a:cubicBezTo>
                        <a:pt x="134" y="1299"/>
                        <a:pt x="166" y="1373"/>
                        <a:pt x="177" y="1412"/>
                      </a:cubicBezTo>
                      <a:cubicBezTo>
                        <a:pt x="190" y="1452"/>
                        <a:pt x="211" y="1450"/>
                        <a:pt x="221" y="1456"/>
                      </a:cubicBezTo>
                      <a:cubicBezTo>
                        <a:pt x="231" y="1462"/>
                        <a:pt x="225" y="1452"/>
                        <a:pt x="237" y="1448"/>
                      </a:cubicBezTo>
                      <a:cubicBezTo>
                        <a:pt x="225" y="1436"/>
                        <a:pt x="252" y="1451"/>
                        <a:pt x="241" y="1484"/>
                      </a:cubicBezTo>
                      <a:cubicBezTo>
                        <a:pt x="240" y="1488"/>
                        <a:pt x="333" y="1676"/>
                        <a:pt x="333" y="1676"/>
                      </a:cubicBezTo>
                      <a:cubicBezTo>
                        <a:pt x="340" y="1722"/>
                        <a:pt x="321" y="1917"/>
                        <a:pt x="337" y="1948"/>
                      </a:cubicBezTo>
                      <a:cubicBezTo>
                        <a:pt x="350" y="1974"/>
                        <a:pt x="272" y="2027"/>
                        <a:pt x="293" y="2048"/>
                      </a:cubicBezTo>
                      <a:cubicBezTo>
                        <a:pt x="303" y="2077"/>
                        <a:pt x="304" y="2121"/>
                        <a:pt x="317" y="2140"/>
                      </a:cubicBezTo>
                      <a:cubicBezTo>
                        <a:pt x="317" y="2154"/>
                        <a:pt x="140" y="2240"/>
                        <a:pt x="233" y="2240"/>
                      </a:cubicBez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243" name="Freeform 62"/>
                <p:cNvSpPr>
                  <a:spLocks/>
                </p:cNvSpPr>
                <p:nvPr/>
              </p:nvSpPr>
              <p:spPr bwMode="auto">
                <a:xfrm>
                  <a:off x="1936" y="3068"/>
                  <a:ext cx="304" cy="1065"/>
                </a:xfrm>
                <a:custGeom>
                  <a:avLst/>
                  <a:gdLst>
                    <a:gd name="T0" fmla="*/ 236 w 304"/>
                    <a:gd name="T1" fmla="*/ 0 h 1065"/>
                    <a:gd name="T2" fmla="*/ 224 w 304"/>
                    <a:gd name="T3" fmla="*/ 32 h 1065"/>
                    <a:gd name="T4" fmla="*/ 204 w 304"/>
                    <a:gd name="T5" fmla="*/ 36 h 1065"/>
                    <a:gd name="T6" fmla="*/ 180 w 304"/>
                    <a:gd name="T7" fmla="*/ 44 h 1065"/>
                    <a:gd name="T8" fmla="*/ 136 w 304"/>
                    <a:gd name="T9" fmla="*/ 84 h 1065"/>
                    <a:gd name="T10" fmla="*/ 156 w 304"/>
                    <a:gd name="T11" fmla="*/ 212 h 1065"/>
                    <a:gd name="T12" fmla="*/ 164 w 304"/>
                    <a:gd name="T13" fmla="*/ 288 h 1065"/>
                    <a:gd name="T14" fmla="*/ 140 w 304"/>
                    <a:gd name="T15" fmla="*/ 324 h 1065"/>
                    <a:gd name="T16" fmla="*/ 84 w 304"/>
                    <a:gd name="T17" fmla="*/ 492 h 1065"/>
                    <a:gd name="T18" fmla="*/ 68 w 304"/>
                    <a:gd name="T19" fmla="*/ 540 h 1065"/>
                    <a:gd name="T20" fmla="*/ 8 w 304"/>
                    <a:gd name="T21" fmla="*/ 624 h 1065"/>
                    <a:gd name="T22" fmla="*/ 12 w 304"/>
                    <a:gd name="T23" fmla="*/ 668 h 1065"/>
                    <a:gd name="T24" fmla="*/ 12 w 304"/>
                    <a:gd name="T25" fmla="*/ 760 h 1065"/>
                    <a:gd name="T26" fmla="*/ 4 w 304"/>
                    <a:gd name="T27" fmla="*/ 772 h 1065"/>
                    <a:gd name="T28" fmla="*/ 12 w 304"/>
                    <a:gd name="T29" fmla="*/ 812 h 1065"/>
                    <a:gd name="T30" fmla="*/ 20 w 304"/>
                    <a:gd name="T31" fmla="*/ 836 h 1065"/>
                    <a:gd name="T32" fmla="*/ 32 w 304"/>
                    <a:gd name="T33" fmla="*/ 916 h 1065"/>
                    <a:gd name="T34" fmla="*/ 36 w 304"/>
                    <a:gd name="T35" fmla="*/ 960 h 1065"/>
                    <a:gd name="T36" fmla="*/ 64 w 304"/>
                    <a:gd name="T37" fmla="*/ 972 h 1065"/>
                    <a:gd name="T38" fmla="*/ 88 w 304"/>
                    <a:gd name="T39" fmla="*/ 980 h 1065"/>
                    <a:gd name="T40" fmla="*/ 132 w 304"/>
                    <a:gd name="T41" fmla="*/ 1024 h 1065"/>
                    <a:gd name="T42" fmla="*/ 248 w 304"/>
                    <a:gd name="T43" fmla="*/ 1008 h 1065"/>
                    <a:gd name="T44" fmla="*/ 292 w 304"/>
                    <a:gd name="T45" fmla="*/ 980 h 1065"/>
                    <a:gd name="T46" fmla="*/ 304 w 304"/>
                    <a:gd name="T47" fmla="*/ 972 h 106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04"/>
                    <a:gd name="T73" fmla="*/ 0 h 1065"/>
                    <a:gd name="T74" fmla="*/ 304 w 304"/>
                    <a:gd name="T75" fmla="*/ 1065 h 106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04" h="1065">
                      <a:moveTo>
                        <a:pt x="236" y="0"/>
                      </a:moveTo>
                      <a:cubicBezTo>
                        <a:pt x="235" y="7"/>
                        <a:pt x="233" y="27"/>
                        <a:pt x="224" y="32"/>
                      </a:cubicBezTo>
                      <a:cubicBezTo>
                        <a:pt x="218" y="35"/>
                        <a:pt x="211" y="34"/>
                        <a:pt x="204" y="36"/>
                      </a:cubicBezTo>
                      <a:cubicBezTo>
                        <a:pt x="196" y="38"/>
                        <a:pt x="180" y="44"/>
                        <a:pt x="180" y="44"/>
                      </a:cubicBezTo>
                      <a:cubicBezTo>
                        <a:pt x="168" y="62"/>
                        <a:pt x="156" y="77"/>
                        <a:pt x="136" y="84"/>
                      </a:cubicBezTo>
                      <a:cubicBezTo>
                        <a:pt x="139" y="124"/>
                        <a:pt x="164" y="164"/>
                        <a:pt x="156" y="212"/>
                      </a:cubicBezTo>
                      <a:cubicBezTo>
                        <a:pt x="155" y="239"/>
                        <a:pt x="167" y="262"/>
                        <a:pt x="164" y="288"/>
                      </a:cubicBezTo>
                      <a:cubicBezTo>
                        <a:pt x="162" y="301"/>
                        <a:pt x="140" y="324"/>
                        <a:pt x="140" y="324"/>
                      </a:cubicBezTo>
                      <a:cubicBezTo>
                        <a:pt x="136" y="457"/>
                        <a:pt x="160" y="479"/>
                        <a:pt x="84" y="492"/>
                      </a:cubicBezTo>
                      <a:cubicBezTo>
                        <a:pt x="75" y="520"/>
                        <a:pt x="95" y="522"/>
                        <a:pt x="68" y="540"/>
                      </a:cubicBezTo>
                      <a:cubicBezTo>
                        <a:pt x="49" y="569"/>
                        <a:pt x="28" y="596"/>
                        <a:pt x="8" y="624"/>
                      </a:cubicBezTo>
                      <a:cubicBezTo>
                        <a:pt x="0" y="636"/>
                        <a:pt x="12" y="668"/>
                        <a:pt x="12" y="668"/>
                      </a:cubicBezTo>
                      <a:cubicBezTo>
                        <a:pt x="13" y="700"/>
                        <a:pt x="8" y="728"/>
                        <a:pt x="12" y="760"/>
                      </a:cubicBezTo>
                      <a:cubicBezTo>
                        <a:pt x="13" y="765"/>
                        <a:pt x="3" y="767"/>
                        <a:pt x="4" y="772"/>
                      </a:cubicBezTo>
                      <a:cubicBezTo>
                        <a:pt x="8" y="785"/>
                        <a:pt x="9" y="799"/>
                        <a:pt x="12" y="812"/>
                      </a:cubicBezTo>
                      <a:cubicBezTo>
                        <a:pt x="14" y="820"/>
                        <a:pt x="20" y="836"/>
                        <a:pt x="20" y="836"/>
                      </a:cubicBezTo>
                      <a:cubicBezTo>
                        <a:pt x="22" y="865"/>
                        <a:pt x="23" y="889"/>
                        <a:pt x="32" y="916"/>
                      </a:cubicBezTo>
                      <a:cubicBezTo>
                        <a:pt x="33" y="931"/>
                        <a:pt x="32" y="946"/>
                        <a:pt x="36" y="960"/>
                      </a:cubicBezTo>
                      <a:cubicBezTo>
                        <a:pt x="38" y="968"/>
                        <a:pt x="60" y="971"/>
                        <a:pt x="64" y="972"/>
                      </a:cubicBezTo>
                      <a:cubicBezTo>
                        <a:pt x="72" y="974"/>
                        <a:pt x="88" y="980"/>
                        <a:pt x="88" y="980"/>
                      </a:cubicBezTo>
                      <a:cubicBezTo>
                        <a:pt x="100" y="1016"/>
                        <a:pt x="88" y="1019"/>
                        <a:pt x="132" y="1024"/>
                      </a:cubicBezTo>
                      <a:cubicBezTo>
                        <a:pt x="153" y="1065"/>
                        <a:pt x="206" y="1010"/>
                        <a:pt x="248" y="1008"/>
                      </a:cubicBezTo>
                      <a:cubicBezTo>
                        <a:pt x="287" y="995"/>
                        <a:pt x="277" y="1003"/>
                        <a:pt x="292" y="980"/>
                      </a:cubicBezTo>
                      <a:cubicBezTo>
                        <a:pt x="295" y="976"/>
                        <a:pt x="304" y="972"/>
                        <a:pt x="304" y="972"/>
                      </a:cubicBezTo>
                    </a:path>
                  </a:pathLst>
                </a:cu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244" name="Freeform 63"/>
                <p:cNvSpPr>
                  <a:spLocks/>
                </p:cNvSpPr>
                <p:nvPr/>
              </p:nvSpPr>
              <p:spPr bwMode="auto">
                <a:xfrm>
                  <a:off x="2092" y="1712"/>
                  <a:ext cx="516" cy="1251"/>
                </a:xfrm>
                <a:custGeom>
                  <a:avLst/>
                  <a:gdLst>
                    <a:gd name="T0" fmla="*/ 272 w 516"/>
                    <a:gd name="T1" fmla="*/ 0 h 1251"/>
                    <a:gd name="T2" fmla="*/ 280 w 516"/>
                    <a:gd name="T3" fmla="*/ 32 h 1251"/>
                    <a:gd name="T4" fmla="*/ 364 w 516"/>
                    <a:gd name="T5" fmla="*/ 76 h 1251"/>
                    <a:gd name="T6" fmla="*/ 336 w 516"/>
                    <a:gd name="T7" fmla="*/ 156 h 1251"/>
                    <a:gd name="T8" fmla="*/ 344 w 516"/>
                    <a:gd name="T9" fmla="*/ 236 h 1251"/>
                    <a:gd name="T10" fmla="*/ 412 w 516"/>
                    <a:gd name="T11" fmla="*/ 300 h 1251"/>
                    <a:gd name="T12" fmla="*/ 416 w 516"/>
                    <a:gd name="T13" fmla="*/ 352 h 1251"/>
                    <a:gd name="T14" fmla="*/ 388 w 516"/>
                    <a:gd name="T15" fmla="*/ 388 h 1251"/>
                    <a:gd name="T16" fmla="*/ 392 w 516"/>
                    <a:gd name="T17" fmla="*/ 404 h 1251"/>
                    <a:gd name="T18" fmla="*/ 416 w 516"/>
                    <a:gd name="T19" fmla="*/ 408 h 1251"/>
                    <a:gd name="T20" fmla="*/ 452 w 516"/>
                    <a:gd name="T21" fmla="*/ 436 h 1251"/>
                    <a:gd name="T22" fmla="*/ 468 w 516"/>
                    <a:gd name="T23" fmla="*/ 488 h 1251"/>
                    <a:gd name="T24" fmla="*/ 480 w 516"/>
                    <a:gd name="T25" fmla="*/ 584 h 1251"/>
                    <a:gd name="T26" fmla="*/ 480 w 516"/>
                    <a:gd name="T27" fmla="*/ 760 h 1251"/>
                    <a:gd name="T28" fmla="*/ 508 w 516"/>
                    <a:gd name="T29" fmla="*/ 852 h 1251"/>
                    <a:gd name="T30" fmla="*/ 516 w 516"/>
                    <a:gd name="T31" fmla="*/ 940 h 1251"/>
                    <a:gd name="T32" fmla="*/ 492 w 516"/>
                    <a:gd name="T33" fmla="*/ 1000 h 1251"/>
                    <a:gd name="T34" fmla="*/ 468 w 516"/>
                    <a:gd name="T35" fmla="*/ 1016 h 1251"/>
                    <a:gd name="T36" fmla="*/ 456 w 516"/>
                    <a:gd name="T37" fmla="*/ 1024 h 1251"/>
                    <a:gd name="T38" fmla="*/ 404 w 516"/>
                    <a:gd name="T39" fmla="*/ 1064 h 1251"/>
                    <a:gd name="T40" fmla="*/ 392 w 516"/>
                    <a:gd name="T41" fmla="*/ 1076 h 1251"/>
                    <a:gd name="T42" fmla="*/ 388 w 516"/>
                    <a:gd name="T43" fmla="*/ 1088 h 1251"/>
                    <a:gd name="T44" fmla="*/ 364 w 516"/>
                    <a:gd name="T45" fmla="*/ 1112 h 1251"/>
                    <a:gd name="T46" fmla="*/ 312 w 516"/>
                    <a:gd name="T47" fmla="*/ 1180 h 1251"/>
                    <a:gd name="T48" fmla="*/ 148 w 516"/>
                    <a:gd name="T49" fmla="*/ 1240 h 1251"/>
                    <a:gd name="T50" fmla="*/ 200 w 516"/>
                    <a:gd name="T51" fmla="*/ 1236 h 1251"/>
                    <a:gd name="T52" fmla="*/ 124 w 516"/>
                    <a:gd name="T53" fmla="*/ 1236 h 1251"/>
                    <a:gd name="T54" fmla="*/ 76 w 516"/>
                    <a:gd name="T55" fmla="*/ 1224 h 1251"/>
                    <a:gd name="T56" fmla="*/ 136 w 516"/>
                    <a:gd name="T57" fmla="*/ 1240 h 1251"/>
                    <a:gd name="T58" fmla="*/ 136 w 516"/>
                    <a:gd name="T59" fmla="*/ 1240 h 125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16"/>
                    <a:gd name="T91" fmla="*/ 0 h 1251"/>
                    <a:gd name="T92" fmla="*/ 516 w 516"/>
                    <a:gd name="T93" fmla="*/ 1251 h 1251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16" h="1251">
                      <a:moveTo>
                        <a:pt x="272" y="0"/>
                      </a:moveTo>
                      <a:cubicBezTo>
                        <a:pt x="275" y="10"/>
                        <a:pt x="272" y="24"/>
                        <a:pt x="280" y="32"/>
                      </a:cubicBezTo>
                      <a:cubicBezTo>
                        <a:pt x="291" y="43"/>
                        <a:pt x="347" y="65"/>
                        <a:pt x="364" y="76"/>
                      </a:cubicBezTo>
                      <a:cubicBezTo>
                        <a:pt x="363" y="113"/>
                        <a:pt x="328" y="140"/>
                        <a:pt x="336" y="156"/>
                      </a:cubicBezTo>
                      <a:cubicBezTo>
                        <a:pt x="343" y="177"/>
                        <a:pt x="325" y="224"/>
                        <a:pt x="344" y="236"/>
                      </a:cubicBezTo>
                      <a:cubicBezTo>
                        <a:pt x="345" y="257"/>
                        <a:pt x="409" y="279"/>
                        <a:pt x="412" y="300"/>
                      </a:cubicBezTo>
                      <a:cubicBezTo>
                        <a:pt x="413" y="308"/>
                        <a:pt x="416" y="352"/>
                        <a:pt x="416" y="352"/>
                      </a:cubicBezTo>
                      <a:cubicBezTo>
                        <a:pt x="405" y="353"/>
                        <a:pt x="397" y="382"/>
                        <a:pt x="388" y="388"/>
                      </a:cubicBezTo>
                      <a:cubicBezTo>
                        <a:pt x="384" y="391"/>
                        <a:pt x="388" y="401"/>
                        <a:pt x="392" y="404"/>
                      </a:cubicBezTo>
                      <a:cubicBezTo>
                        <a:pt x="399" y="409"/>
                        <a:pt x="408" y="407"/>
                        <a:pt x="416" y="408"/>
                      </a:cubicBezTo>
                      <a:cubicBezTo>
                        <a:pt x="427" y="419"/>
                        <a:pt x="452" y="436"/>
                        <a:pt x="452" y="436"/>
                      </a:cubicBezTo>
                      <a:cubicBezTo>
                        <a:pt x="457" y="456"/>
                        <a:pt x="464" y="467"/>
                        <a:pt x="468" y="488"/>
                      </a:cubicBezTo>
                      <a:cubicBezTo>
                        <a:pt x="470" y="522"/>
                        <a:pt x="472" y="552"/>
                        <a:pt x="480" y="584"/>
                      </a:cubicBezTo>
                      <a:cubicBezTo>
                        <a:pt x="481" y="619"/>
                        <a:pt x="477" y="725"/>
                        <a:pt x="480" y="760"/>
                      </a:cubicBezTo>
                      <a:cubicBezTo>
                        <a:pt x="481" y="773"/>
                        <a:pt x="508" y="852"/>
                        <a:pt x="508" y="852"/>
                      </a:cubicBezTo>
                      <a:cubicBezTo>
                        <a:pt x="508" y="867"/>
                        <a:pt x="493" y="906"/>
                        <a:pt x="516" y="940"/>
                      </a:cubicBezTo>
                      <a:cubicBezTo>
                        <a:pt x="513" y="969"/>
                        <a:pt x="515" y="982"/>
                        <a:pt x="492" y="1000"/>
                      </a:cubicBezTo>
                      <a:cubicBezTo>
                        <a:pt x="484" y="1006"/>
                        <a:pt x="476" y="1011"/>
                        <a:pt x="468" y="1016"/>
                      </a:cubicBezTo>
                      <a:cubicBezTo>
                        <a:pt x="464" y="1019"/>
                        <a:pt x="456" y="1024"/>
                        <a:pt x="456" y="1024"/>
                      </a:cubicBezTo>
                      <a:cubicBezTo>
                        <a:pt x="448" y="1055"/>
                        <a:pt x="432" y="1057"/>
                        <a:pt x="404" y="1064"/>
                      </a:cubicBezTo>
                      <a:cubicBezTo>
                        <a:pt x="400" y="1068"/>
                        <a:pt x="395" y="1071"/>
                        <a:pt x="392" y="1076"/>
                      </a:cubicBezTo>
                      <a:cubicBezTo>
                        <a:pt x="390" y="1080"/>
                        <a:pt x="391" y="1085"/>
                        <a:pt x="388" y="1088"/>
                      </a:cubicBezTo>
                      <a:cubicBezTo>
                        <a:pt x="381" y="1097"/>
                        <a:pt x="364" y="1112"/>
                        <a:pt x="364" y="1112"/>
                      </a:cubicBezTo>
                      <a:cubicBezTo>
                        <a:pt x="354" y="1141"/>
                        <a:pt x="338" y="1163"/>
                        <a:pt x="312" y="1180"/>
                      </a:cubicBezTo>
                      <a:cubicBezTo>
                        <a:pt x="264" y="1251"/>
                        <a:pt x="160" y="1236"/>
                        <a:pt x="148" y="1240"/>
                      </a:cubicBezTo>
                      <a:cubicBezTo>
                        <a:pt x="168" y="1241"/>
                        <a:pt x="180" y="1241"/>
                        <a:pt x="200" y="1236"/>
                      </a:cubicBezTo>
                      <a:cubicBezTo>
                        <a:pt x="206" y="1235"/>
                        <a:pt x="128" y="1240"/>
                        <a:pt x="124" y="1236"/>
                      </a:cubicBezTo>
                      <a:cubicBezTo>
                        <a:pt x="117" y="1229"/>
                        <a:pt x="0" y="1196"/>
                        <a:pt x="76" y="1224"/>
                      </a:cubicBezTo>
                      <a:cubicBezTo>
                        <a:pt x="80" y="1220"/>
                        <a:pt x="152" y="1248"/>
                        <a:pt x="136" y="1240"/>
                      </a:cubicBezTo>
                      <a:cubicBezTo>
                        <a:pt x="147" y="1240"/>
                        <a:pt x="136" y="1240"/>
                        <a:pt x="136" y="1240"/>
                      </a:cubicBezTo>
                    </a:path>
                  </a:pathLst>
                </a:custGeom>
                <a:noFill/>
                <a:ln w="38100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245" name="Freeform 64"/>
                <p:cNvSpPr>
                  <a:spLocks/>
                </p:cNvSpPr>
                <p:nvPr/>
              </p:nvSpPr>
              <p:spPr bwMode="auto">
                <a:xfrm>
                  <a:off x="2368" y="1680"/>
                  <a:ext cx="2016" cy="2248"/>
                </a:xfrm>
                <a:custGeom>
                  <a:avLst/>
                  <a:gdLst>
                    <a:gd name="T0" fmla="*/ 2016 w 2016"/>
                    <a:gd name="T1" fmla="*/ 0 h 2248"/>
                    <a:gd name="T2" fmla="*/ 1944 w 2016"/>
                    <a:gd name="T3" fmla="*/ 40 h 2248"/>
                    <a:gd name="T4" fmla="*/ 1800 w 2016"/>
                    <a:gd name="T5" fmla="*/ 116 h 2248"/>
                    <a:gd name="T6" fmla="*/ 1616 w 2016"/>
                    <a:gd name="T7" fmla="*/ 144 h 2248"/>
                    <a:gd name="T8" fmla="*/ 1216 w 2016"/>
                    <a:gd name="T9" fmla="*/ 152 h 2248"/>
                    <a:gd name="T10" fmla="*/ 1200 w 2016"/>
                    <a:gd name="T11" fmla="*/ 200 h 2248"/>
                    <a:gd name="T12" fmla="*/ 1188 w 2016"/>
                    <a:gd name="T13" fmla="*/ 260 h 2248"/>
                    <a:gd name="T14" fmla="*/ 1224 w 2016"/>
                    <a:gd name="T15" fmla="*/ 320 h 2248"/>
                    <a:gd name="T16" fmla="*/ 1232 w 2016"/>
                    <a:gd name="T17" fmla="*/ 416 h 2248"/>
                    <a:gd name="T18" fmla="*/ 1260 w 2016"/>
                    <a:gd name="T19" fmla="*/ 488 h 2248"/>
                    <a:gd name="T20" fmla="*/ 1396 w 2016"/>
                    <a:gd name="T21" fmla="*/ 536 h 2248"/>
                    <a:gd name="T22" fmla="*/ 1352 w 2016"/>
                    <a:gd name="T23" fmla="*/ 664 h 2248"/>
                    <a:gd name="T24" fmla="*/ 1328 w 2016"/>
                    <a:gd name="T25" fmla="*/ 692 h 2248"/>
                    <a:gd name="T26" fmla="*/ 1300 w 2016"/>
                    <a:gd name="T27" fmla="*/ 812 h 2248"/>
                    <a:gd name="T28" fmla="*/ 1304 w 2016"/>
                    <a:gd name="T29" fmla="*/ 868 h 2248"/>
                    <a:gd name="T30" fmla="*/ 1320 w 2016"/>
                    <a:gd name="T31" fmla="*/ 964 h 2248"/>
                    <a:gd name="T32" fmla="*/ 1348 w 2016"/>
                    <a:gd name="T33" fmla="*/ 1044 h 2248"/>
                    <a:gd name="T34" fmla="*/ 1372 w 2016"/>
                    <a:gd name="T35" fmla="*/ 1084 h 2248"/>
                    <a:gd name="T36" fmla="*/ 1428 w 2016"/>
                    <a:gd name="T37" fmla="*/ 1112 h 2248"/>
                    <a:gd name="T38" fmla="*/ 1436 w 2016"/>
                    <a:gd name="T39" fmla="*/ 1208 h 2248"/>
                    <a:gd name="T40" fmla="*/ 1352 w 2016"/>
                    <a:gd name="T41" fmla="*/ 1440 h 2248"/>
                    <a:gd name="T42" fmla="*/ 1200 w 2016"/>
                    <a:gd name="T43" fmla="*/ 1512 h 2248"/>
                    <a:gd name="T44" fmla="*/ 1116 w 2016"/>
                    <a:gd name="T45" fmla="*/ 1564 h 2248"/>
                    <a:gd name="T46" fmla="*/ 1016 w 2016"/>
                    <a:gd name="T47" fmla="*/ 1564 h 2248"/>
                    <a:gd name="T48" fmla="*/ 900 w 2016"/>
                    <a:gd name="T49" fmla="*/ 1500 h 2248"/>
                    <a:gd name="T50" fmla="*/ 832 w 2016"/>
                    <a:gd name="T51" fmla="*/ 1516 h 2248"/>
                    <a:gd name="T52" fmla="*/ 828 w 2016"/>
                    <a:gd name="T53" fmla="*/ 1596 h 2248"/>
                    <a:gd name="T54" fmla="*/ 812 w 2016"/>
                    <a:gd name="T55" fmla="*/ 1648 h 2248"/>
                    <a:gd name="T56" fmla="*/ 832 w 2016"/>
                    <a:gd name="T57" fmla="*/ 1716 h 2248"/>
                    <a:gd name="T58" fmla="*/ 892 w 2016"/>
                    <a:gd name="T59" fmla="*/ 1772 h 2248"/>
                    <a:gd name="T60" fmla="*/ 864 w 2016"/>
                    <a:gd name="T61" fmla="*/ 1872 h 2248"/>
                    <a:gd name="T62" fmla="*/ 692 w 2016"/>
                    <a:gd name="T63" fmla="*/ 1852 h 2248"/>
                    <a:gd name="T64" fmla="*/ 520 w 2016"/>
                    <a:gd name="T65" fmla="*/ 1820 h 2248"/>
                    <a:gd name="T66" fmla="*/ 260 w 2016"/>
                    <a:gd name="T67" fmla="*/ 1784 h 2248"/>
                    <a:gd name="T68" fmla="*/ 80 w 2016"/>
                    <a:gd name="T69" fmla="*/ 1744 h 2248"/>
                    <a:gd name="T70" fmla="*/ 132 w 2016"/>
                    <a:gd name="T71" fmla="*/ 1872 h 2248"/>
                    <a:gd name="T72" fmla="*/ 172 w 2016"/>
                    <a:gd name="T73" fmla="*/ 1940 h 2248"/>
                    <a:gd name="T74" fmla="*/ 176 w 2016"/>
                    <a:gd name="T75" fmla="*/ 2008 h 2248"/>
                    <a:gd name="T76" fmla="*/ 240 w 2016"/>
                    <a:gd name="T77" fmla="*/ 2156 h 2248"/>
                    <a:gd name="T78" fmla="*/ 100 w 2016"/>
                    <a:gd name="T79" fmla="*/ 2212 h 2248"/>
                    <a:gd name="T80" fmla="*/ 0 w 2016"/>
                    <a:gd name="T81" fmla="*/ 2240 h 22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16"/>
                    <a:gd name="T124" fmla="*/ 0 h 2248"/>
                    <a:gd name="T125" fmla="*/ 2016 w 2016"/>
                    <a:gd name="T126" fmla="*/ 2248 h 22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16" h="2248">
                      <a:moveTo>
                        <a:pt x="2016" y="0"/>
                      </a:moveTo>
                      <a:cubicBezTo>
                        <a:pt x="1990" y="9"/>
                        <a:pt x="1970" y="31"/>
                        <a:pt x="1944" y="40"/>
                      </a:cubicBezTo>
                      <a:cubicBezTo>
                        <a:pt x="1895" y="56"/>
                        <a:pt x="1852" y="109"/>
                        <a:pt x="1800" y="116"/>
                      </a:cubicBezTo>
                      <a:cubicBezTo>
                        <a:pt x="1742" y="174"/>
                        <a:pt x="1700" y="136"/>
                        <a:pt x="1616" y="144"/>
                      </a:cubicBezTo>
                      <a:cubicBezTo>
                        <a:pt x="1524" y="142"/>
                        <a:pt x="1334" y="113"/>
                        <a:pt x="1216" y="152"/>
                      </a:cubicBezTo>
                      <a:cubicBezTo>
                        <a:pt x="1211" y="168"/>
                        <a:pt x="1205" y="184"/>
                        <a:pt x="1200" y="200"/>
                      </a:cubicBezTo>
                      <a:cubicBezTo>
                        <a:pt x="1197" y="208"/>
                        <a:pt x="1188" y="260"/>
                        <a:pt x="1188" y="260"/>
                      </a:cubicBezTo>
                      <a:cubicBezTo>
                        <a:pt x="1194" y="310"/>
                        <a:pt x="1207" y="286"/>
                        <a:pt x="1224" y="320"/>
                      </a:cubicBezTo>
                      <a:cubicBezTo>
                        <a:pt x="1238" y="349"/>
                        <a:pt x="1211" y="395"/>
                        <a:pt x="1232" y="416"/>
                      </a:cubicBezTo>
                      <a:cubicBezTo>
                        <a:pt x="1264" y="452"/>
                        <a:pt x="1227" y="468"/>
                        <a:pt x="1260" y="488"/>
                      </a:cubicBezTo>
                      <a:cubicBezTo>
                        <a:pt x="1287" y="508"/>
                        <a:pt x="1381" y="507"/>
                        <a:pt x="1396" y="536"/>
                      </a:cubicBezTo>
                      <a:cubicBezTo>
                        <a:pt x="1392" y="616"/>
                        <a:pt x="1416" y="621"/>
                        <a:pt x="1352" y="664"/>
                      </a:cubicBezTo>
                      <a:cubicBezTo>
                        <a:pt x="1306" y="803"/>
                        <a:pt x="1328" y="692"/>
                        <a:pt x="1328" y="692"/>
                      </a:cubicBezTo>
                      <a:cubicBezTo>
                        <a:pt x="1284" y="808"/>
                        <a:pt x="1293" y="808"/>
                        <a:pt x="1300" y="812"/>
                      </a:cubicBezTo>
                      <a:cubicBezTo>
                        <a:pt x="1317" y="821"/>
                        <a:pt x="1304" y="868"/>
                        <a:pt x="1304" y="868"/>
                      </a:cubicBezTo>
                      <a:cubicBezTo>
                        <a:pt x="1315" y="884"/>
                        <a:pt x="1309" y="948"/>
                        <a:pt x="1320" y="964"/>
                      </a:cubicBezTo>
                      <a:cubicBezTo>
                        <a:pt x="1360" y="1024"/>
                        <a:pt x="1364" y="997"/>
                        <a:pt x="1348" y="1044"/>
                      </a:cubicBezTo>
                      <a:cubicBezTo>
                        <a:pt x="1343" y="1060"/>
                        <a:pt x="1381" y="1070"/>
                        <a:pt x="1372" y="1084"/>
                      </a:cubicBezTo>
                      <a:cubicBezTo>
                        <a:pt x="1347" y="1122"/>
                        <a:pt x="1447" y="1055"/>
                        <a:pt x="1428" y="1112"/>
                      </a:cubicBezTo>
                      <a:cubicBezTo>
                        <a:pt x="1425" y="1120"/>
                        <a:pt x="1436" y="1208"/>
                        <a:pt x="1436" y="1208"/>
                      </a:cubicBezTo>
                      <a:cubicBezTo>
                        <a:pt x="1444" y="1204"/>
                        <a:pt x="1394" y="1454"/>
                        <a:pt x="1352" y="1440"/>
                      </a:cubicBezTo>
                      <a:cubicBezTo>
                        <a:pt x="1282" y="1487"/>
                        <a:pt x="1288" y="1456"/>
                        <a:pt x="1200" y="1512"/>
                      </a:cubicBezTo>
                      <a:cubicBezTo>
                        <a:pt x="1120" y="1522"/>
                        <a:pt x="1202" y="1559"/>
                        <a:pt x="1116" y="1564"/>
                      </a:cubicBezTo>
                      <a:cubicBezTo>
                        <a:pt x="1172" y="1552"/>
                        <a:pt x="1007" y="1562"/>
                        <a:pt x="1016" y="1564"/>
                      </a:cubicBezTo>
                      <a:cubicBezTo>
                        <a:pt x="1024" y="1566"/>
                        <a:pt x="972" y="1532"/>
                        <a:pt x="900" y="1500"/>
                      </a:cubicBezTo>
                      <a:cubicBezTo>
                        <a:pt x="900" y="1516"/>
                        <a:pt x="836" y="1500"/>
                        <a:pt x="832" y="1516"/>
                      </a:cubicBezTo>
                      <a:cubicBezTo>
                        <a:pt x="828" y="1532"/>
                        <a:pt x="828" y="1596"/>
                        <a:pt x="828" y="1596"/>
                      </a:cubicBezTo>
                      <a:cubicBezTo>
                        <a:pt x="837" y="1639"/>
                        <a:pt x="798" y="1607"/>
                        <a:pt x="812" y="1648"/>
                      </a:cubicBezTo>
                      <a:cubicBezTo>
                        <a:pt x="809" y="1677"/>
                        <a:pt x="844" y="1689"/>
                        <a:pt x="832" y="1716"/>
                      </a:cubicBezTo>
                      <a:cubicBezTo>
                        <a:pt x="819" y="1743"/>
                        <a:pt x="868" y="1768"/>
                        <a:pt x="892" y="1772"/>
                      </a:cubicBezTo>
                      <a:cubicBezTo>
                        <a:pt x="855" y="1760"/>
                        <a:pt x="898" y="1886"/>
                        <a:pt x="864" y="1872"/>
                      </a:cubicBezTo>
                      <a:cubicBezTo>
                        <a:pt x="792" y="1880"/>
                        <a:pt x="736" y="1863"/>
                        <a:pt x="692" y="1852"/>
                      </a:cubicBezTo>
                      <a:cubicBezTo>
                        <a:pt x="643" y="1840"/>
                        <a:pt x="568" y="1832"/>
                        <a:pt x="520" y="1820"/>
                      </a:cubicBezTo>
                      <a:cubicBezTo>
                        <a:pt x="446" y="1771"/>
                        <a:pt x="370" y="1789"/>
                        <a:pt x="260" y="1784"/>
                      </a:cubicBezTo>
                      <a:cubicBezTo>
                        <a:pt x="225" y="1775"/>
                        <a:pt x="97" y="1711"/>
                        <a:pt x="80" y="1744"/>
                      </a:cubicBezTo>
                      <a:cubicBezTo>
                        <a:pt x="49" y="1803"/>
                        <a:pt x="100" y="1814"/>
                        <a:pt x="132" y="1872"/>
                      </a:cubicBezTo>
                      <a:cubicBezTo>
                        <a:pt x="141" y="1889"/>
                        <a:pt x="154" y="1934"/>
                        <a:pt x="172" y="1940"/>
                      </a:cubicBezTo>
                      <a:cubicBezTo>
                        <a:pt x="188" y="1945"/>
                        <a:pt x="176" y="2008"/>
                        <a:pt x="176" y="2008"/>
                      </a:cubicBezTo>
                      <a:cubicBezTo>
                        <a:pt x="202" y="2047"/>
                        <a:pt x="191" y="2140"/>
                        <a:pt x="240" y="2156"/>
                      </a:cubicBezTo>
                      <a:cubicBezTo>
                        <a:pt x="232" y="2217"/>
                        <a:pt x="172" y="2232"/>
                        <a:pt x="100" y="2212"/>
                      </a:cubicBezTo>
                      <a:cubicBezTo>
                        <a:pt x="46" y="2248"/>
                        <a:pt x="79" y="2240"/>
                        <a:pt x="0" y="2240"/>
                      </a:cubicBez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246" name="Rectangle 65"/>
                <p:cNvSpPr>
                  <a:spLocks noChangeArrowheads="1"/>
                </p:cNvSpPr>
                <p:nvPr/>
              </p:nvSpPr>
              <p:spPr bwMode="auto">
                <a:xfrm>
                  <a:off x="1292" y="2931"/>
                  <a:ext cx="772" cy="136"/>
                </a:xfrm>
                <a:prstGeom prst="rect">
                  <a:avLst/>
                </a:prstGeom>
                <a:solidFill>
                  <a:srgbClr val="E1F01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pl-PL" sz="1200">
                      <a:solidFill>
                        <a:schemeClr val="tx1"/>
                      </a:solidFill>
                      <a:latin typeface="Arial" charset="0"/>
                    </a:rPr>
                    <a:t>Skomielna Biała</a:t>
                  </a:r>
                </a:p>
              </p:txBody>
            </p:sp>
            <p:sp>
              <p:nvSpPr>
                <p:cNvPr id="9247" name="Rectangle 66"/>
                <p:cNvSpPr>
                  <a:spLocks noChangeArrowheads="1"/>
                </p:cNvSpPr>
                <p:nvPr/>
              </p:nvSpPr>
              <p:spPr bwMode="auto">
                <a:xfrm>
                  <a:off x="612" y="1979"/>
                  <a:ext cx="544" cy="136"/>
                </a:xfrm>
                <a:prstGeom prst="rect">
                  <a:avLst/>
                </a:prstGeom>
                <a:solidFill>
                  <a:srgbClr val="E1F01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pl-PL" sz="1200">
                      <a:solidFill>
                        <a:schemeClr val="tx1"/>
                      </a:solidFill>
                      <a:latin typeface="Arial" charset="0"/>
                    </a:rPr>
                    <a:t>Wadowice</a:t>
                  </a:r>
                </a:p>
              </p:txBody>
            </p:sp>
            <p:sp>
              <p:nvSpPr>
                <p:cNvPr id="9248" name="Rectangle 67"/>
                <p:cNvSpPr>
                  <a:spLocks noChangeArrowheads="1"/>
                </p:cNvSpPr>
                <p:nvPr/>
              </p:nvSpPr>
              <p:spPr bwMode="auto">
                <a:xfrm>
                  <a:off x="2381" y="3249"/>
                  <a:ext cx="544" cy="136"/>
                </a:xfrm>
                <a:prstGeom prst="rect">
                  <a:avLst/>
                </a:prstGeom>
                <a:solidFill>
                  <a:srgbClr val="E1F01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pl-PL" sz="1200">
                      <a:solidFill>
                        <a:schemeClr val="tx1"/>
                      </a:solidFill>
                      <a:latin typeface="Arial" charset="0"/>
                    </a:rPr>
                    <a:t>Nowy Targ</a:t>
                  </a:r>
                </a:p>
              </p:txBody>
            </p:sp>
            <p:sp>
              <p:nvSpPr>
                <p:cNvPr id="9249" name="Rectangle 68"/>
                <p:cNvSpPr>
                  <a:spLocks noChangeArrowheads="1"/>
                </p:cNvSpPr>
                <p:nvPr/>
              </p:nvSpPr>
              <p:spPr bwMode="auto">
                <a:xfrm>
                  <a:off x="1111" y="3566"/>
                  <a:ext cx="760" cy="122"/>
                </a:xfrm>
                <a:prstGeom prst="rect">
                  <a:avLst/>
                </a:prstGeom>
                <a:solidFill>
                  <a:srgbClr val="E1F01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pl-PL" sz="1200">
                      <a:solidFill>
                        <a:schemeClr val="tx1"/>
                      </a:solidFill>
                      <a:latin typeface="Arial" charset="0"/>
                    </a:rPr>
                    <a:t>Czarny Dunajec</a:t>
                  </a:r>
                </a:p>
              </p:txBody>
            </p:sp>
            <p:sp>
              <p:nvSpPr>
                <p:cNvPr id="9250" name="Rectangle 69"/>
                <p:cNvSpPr>
                  <a:spLocks noChangeArrowheads="1"/>
                </p:cNvSpPr>
                <p:nvPr/>
              </p:nvSpPr>
              <p:spPr bwMode="auto">
                <a:xfrm>
                  <a:off x="1111" y="3339"/>
                  <a:ext cx="489" cy="128"/>
                </a:xfrm>
                <a:prstGeom prst="rect">
                  <a:avLst/>
                </a:prstGeom>
                <a:solidFill>
                  <a:srgbClr val="E1F01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pl-PL" sz="1200">
                      <a:solidFill>
                        <a:schemeClr val="tx1"/>
                      </a:solidFill>
                      <a:latin typeface="Arial" charset="0"/>
                    </a:rPr>
                    <a:t>Jabłonka</a:t>
                  </a:r>
                </a:p>
              </p:txBody>
            </p:sp>
            <p:sp>
              <p:nvSpPr>
                <p:cNvPr id="9251" name="Oval 70"/>
                <p:cNvSpPr>
                  <a:spLocks noChangeArrowheads="1"/>
                </p:cNvSpPr>
                <p:nvPr/>
              </p:nvSpPr>
              <p:spPr bwMode="auto">
                <a:xfrm>
                  <a:off x="2149" y="3022"/>
                  <a:ext cx="61" cy="61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l-PL" sz="1800" b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9252" name="Oval 71"/>
                <p:cNvSpPr>
                  <a:spLocks noChangeArrowheads="1"/>
                </p:cNvSpPr>
                <p:nvPr/>
              </p:nvSpPr>
              <p:spPr bwMode="auto">
                <a:xfrm>
                  <a:off x="2109" y="2886"/>
                  <a:ext cx="61" cy="61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l-PL" sz="1800" b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9253" name="Oval 72"/>
                <p:cNvSpPr>
                  <a:spLocks noChangeArrowheads="1"/>
                </p:cNvSpPr>
                <p:nvPr/>
              </p:nvSpPr>
              <p:spPr bwMode="auto">
                <a:xfrm>
                  <a:off x="1202" y="2093"/>
                  <a:ext cx="61" cy="61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l-PL" sz="1800" b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9254" name="Oval 73"/>
                <p:cNvSpPr>
                  <a:spLocks noChangeArrowheads="1"/>
                </p:cNvSpPr>
                <p:nvPr/>
              </p:nvSpPr>
              <p:spPr bwMode="auto">
                <a:xfrm>
                  <a:off x="2336" y="3385"/>
                  <a:ext cx="61" cy="61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l-PL" sz="1800" b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9255" name="Oval 74"/>
                <p:cNvSpPr>
                  <a:spLocks noChangeArrowheads="1"/>
                </p:cNvSpPr>
                <p:nvPr/>
              </p:nvSpPr>
              <p:spPr bwMode="auto">
                <a:xfrm>
                  <a:off x="1987" y="3535"/>
                  <a:ext cx="61" cy="61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l-PL" sz="1800" b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9256" name="Freeform 75"/>
                <p:cNvSpPr>
                  <a:spLocks/>
                </p:cNvSpPr>
                <p:nvPr/>
              </p:nvSpPr>
              <p:spPr bwMode="auto">
                <a:xfrm>
                  <a:off x="1694" y="3072"/>
                  <a:ext cx="482" cy="480"/>
                </a:xfrm>
                <a:custGeom>
                  <a:avLst/>
                  <a:gdLst>
                    <a:gd name="T0" fmla="*/ 482 w 482"/>
                    <a:gd name="T1" fmla="*/ 0 h 480"/>
                    <a:gd name="T2" fmla="*/ 406 w 482"/>
                    <a:gd name="T3" fmla="*/ 32 h 480"/>
                    <a:gd name="T4" fmla="*/ 162 w 482"/>
                    <a:gd name="T5" fmla="*/ 72 h 480"/>
                    <a:gd name="T6" fmla="*/ 82 w 482"/>
                    <a:gd name="T7" fmla="*/ 144 h 480"/>
                    <a:gd name="T8" fmla="*/ 34 w 482"/>
                    <a:gd name="T9" fmla="*/ 176 h 480"/>
                    <a:gd name="T10" fmla="*/ 50 w 482"/>
                    <a:gd name="T11" fmla="*/ 252 h 480"/>
                    <a:gd name="T12" fmla="*/ 10 w 482"/>
                    <a:gd name="T13" fmla="*/ 320 h 480"/>
                    <a:gd name="T14" fmla="*/ 90 w 482"/>
                    <a:gd name="T15" fmla="*/ 380 h 480"/>
                    <a:gd name="T16" fmla="*/ 250 w 482"/>
                    <a:gd name="T17" fmla="*/ 432 h 480"/>
                    <a:gd name="T18" fmla="*/ 298 w 482"/>
                    <a:gd name="T19" fmla="*/ 480 h 4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82"/>
                    <a:gd name="T31" fmla="*/ 0 h 480"/>
                    <a:gd name="T32" fmla="*/ 482 w 482"/>
                    <a:gd name="T33" fmla="*/ 480 h 4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82" h="480">
                      <a:moveTo>
                        <a:pt x="482" y="0"/>
                      </a:moveTo>
                      <a:cubicBezTo>
                        <a:pt x="467" y="15"/>
                        <a:pt x="424" y="21"/>
                        <a:pt x="406" y="32"/>
                      </a:cubicBezTo>
                      <a:cubicBezTo>
                        <a:pt x="326" y="52"/>
                        <a:pt x="256" y="69"/>
                        <a:pt x="162" y="72"/>
                      </a:cubicBezTo>
                      <a:cubicBezTo>
                        <a:pt x="124" y="85"/>
                        <a:pt x="115" y="122"/>
                        <a:pt x="82" y="144"/>
                      </a:cubicBezTo>
                      <a:cubicBezTo>
                        <a:pt x="65" y="178"/>
                        <a:pt x="49" y="142"/>
                        <a:pt x="34" y="176"/>
                      </a:cubicBezTo>
                      <a:cubicBezTo>
                        <a:pt x="27" y="191"/>
                        <a:pt x="42" y="248"/>
                        <a:pt x="50" y="252"/>
                      </a:cubicBezTo>
                      <a:cubicBezTo>
                        <a:pt x="47" y="260"/>
                        <a:pt x="10" y="320"/>
                        <a:pt x="10" y="320"/>
                      </a:cubicBezTo>
                      <a:cubicBezTo>
                        <a:pt x="27" y="371"/>
                        <a:pt x="0" y="367"/>
                        <a:pt x="90" y="380"/>
                      </a:cubicBezTo>
                      <a:cubicBezTo>
                        <a:pt x="157" y="390"/>
                        <a:pt x="187" y="411"/>
                        <a:pt x="250" y="432"/>
                      </a:cubicBezTo>
                      <a:cubicBezTo>
                        <a:pt x="254" y="437"/>
                        <a:pt x="323" y="480"/>
                        <a:pt x="298" y="480"/>
                      </a:cubicBezTo>
                    </a:path>
                  </a:pathLst>
                </a:custGeom>
                <a:noFill/>
                <a:ln w="38100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257" name="Oval 76"/>
                <p:cNvSpPr>
                  <a:spLocks noChangeArrowheads="1"/>
                </p:cNvSpPr>
                <p:nvPr/>
              </p:nvSpPr>
              <p:spPr bwMode="auto">
                <a:xfrm>
                  <a:off x="1655" y="3385"/>
                  <a:ext cx="61" cy="61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l-PL" sz="1800" b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9258" name="Rectangle 77"/>
                <p:cNvSpPr>
                  <a:spLocks noChangeArrowheads="1"/>
                </p:cNvSpPr>
                <p:nvPr/>
              </p:nvSpPr>
              <p:spPr bwMode="auto">
                <a:xfrm>
                  <a:off x="2290" y="3022"/>
                  <a:ext cx="318" cy="136"/>
                </a:xfrm>
                <a:prstGeom prst="rect">
                  <a:avLst/>
                </a:prstGeom>
                <a:solidFill>
                  <a:srgbClr val="E1F01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pl-PL" sz="1200">
                      <a:solidFill>
                        <a:schemeClr val="tx1"/>
                      </a:solidFill>
                      <a:latin typeface="Arial" charset="0"/>
                    </a:rPr>
                    <a:t>Rabka</a:t>
                  </a:r>
                </a:p>
              </p:txBody>
            </p:sp>
            <p:sp>
              <p:nvSpPr>
                <p:cNvPr id="9259" name="Oval 78"/>
                <p:cNvSpPr>
                  <a:spLocks noChangeArrowheads="1"/>
                </p:cNvSpPr>
                <p:nvPr/>
              </p:nvSpPr>
              <p:spPr bwMode="auto">
                <a:xfrm>
                  <a:off x="2219" y="4008"/>
                  <a:ext cx="61" cy="61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l-PL" sz="1800" b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9260" name="Rectangle 79"/>
                <p:cNvSpPr>
                  <a:spLocks noChangeArrowheads="1"/>
                </p:cNvSpPr>
                <p:nvPr/>
              </p:nvSpPr>
              <p:spPr bwMode="auto">
                <a:xfrm>
                  <a:off x="2336" y="4065"/>
                  <a:ext cx="544" cy="136"/>
                </a:xfrm>
                <a:prstGeom prst="rect">
                  <a:avLst/>
                </a:prstGeom>
                <a:solidFill>
                  <a:srgbClr val="E1F01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pl-PL" sz="1200">
                      <a:solidFill>
                        <a:schemeClr val="tx1"/>
                      </a:solidFill>
                      <a:latin typeface="Arial" charset="0"/>
                    </a:rPr>
                    <a:t>Zakopane</a:t>
                  </a:r>
                </a:p>
              </p:txBody>
            </p:sp>
            <p:sp>
              <p:nvSpPr>
                <p:cNvPr id="9261" name="Rectangle 80"/>
                <p:cNvSpPr>
                  <a:spLocks noChangeArrowheads="1"/>
                </p:cNvSpPr>
                <p:nvPr/>
              </p:nvSpPr>
              <p:spPr bwMode="auto">
                <a:xfrm>
                  <a:off x="3878" y="2750"/>
                  <a:ext cx="544" cy="136"/>
                </a:xfrm>
                <a:prstGeom prst="rect">
                  <a:avLst/>
                </a:prstGeom>
                <a:solidFill>
                  <a:srgbClr val="E1F01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pl-PL" sz="1200">
                      <a:solidFill>
                        <a:schemeClr val="tx1"/>
                      </a:solidFill>
                      <a:latin typeface="Arial" charset="0"/>
                    </a:rPr>
                    <a:t>Nowy Sącz</a:t>
                  </a:r>
                </a:p>
              </p:txBody>
            </p:sp>
            <p:sp>
              <p:nvSpPr>
                <p:cNvPr id="9262" name="Oval 81"/>
                <p:cNvSpPr>
                  <a:spLocks noChangeArrowheads="1"/>
                </p:cNvSpPr>
                <p:nvPr/>
              </p:nvSpPr>
              <p:spPr bwMode="auto">
                <a:xfrm>
                  <a:off x="3763" y="2915"/>
                  <a:ext cx="61" cy="61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l-PL" sz="1800" b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9263" name="Rectangle 82"/>
                <p:cNvSpPr>
                  <a:spLocks noChangeArrowheads="1"/>
                </p:cNvSpPr>
                <p:nvPr/>
              </p:nvSpPr>
              <p:spPr bwMode="auto">
                <a:xfrm>
                  <a:off x="1610" y="2296"/>
                  <a:ext cx="499" cy="136"/>
                </a:xfrm>
                <a:prstGeom prst="rect">
                  <a:avLst/>
                </a:prstGeom>
                <a:solidFill>
                  <a:srgbClr val="E1F01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pl-PL" sz="1200">
                      <a:solidFill>
                        <a:schemeClr val="tx1"/>
                      </a:solidFill>
                      <a:latin typeface="Arial" charset="0"/>
                    </a:rPr>
                    <a:t>Myślenice</a:t>
                  </a:r>
                </a:p>
              </p:txBody>
            </p:sp>
            <p:sp>
              <p:nvSpPr>
                <p:cNvPr id="9264" name="Oval 83"/>
                <p:cNvSpPr>
                  <a:spLocks noChangeArrowheads="1"/>
                </p:cNvSpPr>
                <p:nvPr/>
              </p:nvSpPr>
              <p:spPr bwMode="auto">
                <a:xfrm>
                  <a:off x="2176" y="2251"/>
                  <a:ext cx="61" cy="61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l-PL" sz="1800" b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9265" name="Rectangle 84"/>
                <p:cNvSpPr>
                  <a:spLocks noChangeArrowheads="1"/>
                </p:cNvSpPr>
                <p:nvPr/>
              </p:nvSpPr>
              <p:spPr bwMode="auto">
                <a:xfrm>
                  <a:off x="3606" y="1616"/>
                  <a:ext cx="453" cy="136"/>
                </a:xfrm>
                <a:prstGeom prst="rect">
                  <a:avLst/>
                </a:prstGeom>
                <a:solidFill>
                  <a:srgbClr val="E1F01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pl-PL" sz="1200">
                      <a:solidFill>
                        <a:schemeClr val="tx1"/>
                      </a:solidFill>
                      <a:latin typeface="Arial" charset="0"/>
                    </a:rPr>
                    <a:t>Brzesko</a:t>
                  </a:r>
                </a:p>
              </p:txBody>
            </p:sp>
            <p:sp>
              <p:nvSpPr>
                <p:cNvPr id="9266" name="Oval 85"/>
                <p:cNvSpPr>
                  <a:spLocks noChangeArrowheads="1"/>
                </p:cNvSpPr>
                <p:nvPr/>
              </p:nvSpPr>
              <p:spPr bwMode="auto">
                <a:xfrm>
                  <a:off x="3582" y="1802"/>
                  <a:ext cx="61" cy="61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l-PL" sz="1800" b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9267" name="Oval 86"/>
                <p:cNvSpPr>
                  <a:spLocks noChangeArrowheads="1"/>
                </p:cNvSpPr>
                <p:nvPr/>
              </p:nvSpPr>
              <p:spPr bwMode="auto">
                <a:xfrm>
                  <a:off x="4331" y="1648"/>
                  <a:ext cx="61" cy="61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l-PL" sz="1800" b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9268" name="Rectangle 87"/>
                <p:cNvSpPr>
                  <a:spLocks noChangeArrowheads="1"/>
                </p:cNvSpPr>
                <p:nvPr/>
              </p:nvSpPr>
              <p:spPr bwMode="auto">
                <a:xfrm>
                  <a:off x="4241" y="1434"/>
                  <a:ext cx="363" cy="136"/>
                </a:xfrm>
                <a:prstGeom prst="rect">
                  <a:avLst/>
                </a:prstGeom>
                <a:solidFill>
                  <a:srgbClr val="E1F01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pl-PL" sz="1200">
                      <a:solidFill>
                        <a:schemeClr val="tx1"/>
                      </a:solidFill>
                      <a:latin typeface="Arial" charset="0"/>
                    </a:rPr>
                    <a:t>Tarnów</a:t>
                  </a:r>
                </a:p>
              </p:txBody>
            </p:sp>
            <p:sp>
              <p:nvSpPr>
                <p:cNvPr id="9269" name="Freeform 88"/>
                <p:cNvSpPr>
                  <a:spLocks/>
                </p:cNvSpPr>
                <p:nvPr/>
              </p:nvSpPr>
              <p:spPr bwMode="auto">
                <a:xfrm>
                  <a:off x="1240" y="2024"/>
                  <a:ext cx="792" cy="179"/>
                </a:xfrm>
                <a:custGeom>
                  <a:avLst/>
                  <a:gdLst>
                    <a:gd name="T0" fmla="*/ 792 w 792"/>
                    <a:gd name="T1" fmla="*/ 0 h 179"/>
                    <a:gd name="T2" fmla="*/ 744 w 792"/>
                    <a:gd name="T3" fmla="*/ 24 h 179"/>
                    <a:gd name="T4" fmla="*/ 576 w 792"/>
                    <a:gd name="T5" fmla="*/ 156 h 179"/>
                    <a:gd name="T6" fmla="*/ 396 w 792"/>
                    <a:gd name="T7" fmla="*/ 144 h 179"/>
                    <a:gd name="T8" fmla="*/ 140 w 792"/>
                    <a:gd name="T9" fmla="*/ 144 h 179"/>
                    <a:gd name="T10" fmla="*/ 0 w 792"/>
                    <a:gd name="T11" fmla="*/ 112 h 17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92"/>
                    <a:gd name="T19" fmla="*/ 0 h 179"/>
                    <a:gd name="T20" fmla="*/ 792 w 792"/>
                    <a:gd name="T21" fmla="*/ 179 h 17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92" h="179">
                      <a:moveTo>
                        <a:pt x="792" y="0"/>
                      </a:moveTo>
                      <a:cubicBezTo>
                        <a:pt x="777" y="10"/>
                        <a:pt x="759" y="14"/>
                        <a:pt x="744" y="24"/>
                      </a:cubicBezTo>
                      <a:cubicBezTo>
                        <a:pt x="702" y="52"/>
                        <a:pt x="618" y="128"/>
                        <a:pt x="576" y="156"/>
                      </a:cubicBezTo>
                      <a:cubicBezTo>
                        <a:pt x="523" y="179"/>
                        <a:pt x="469" y="146"/>
                        <a:pt x="396" y="144"/>
                      </a:cubicBezTo>
                      <a:cubicBezTo>
                        <a:pt x="323" y="142"/>
                        <a:pt x="206" y="149"/>
                        <a:pt x="140" y="144"/>
                      </a:cubicBezTo>
                      <a:cubicBezTo>
                        <a:pt x="121" y="138"/>
                        <a:pt x="21" y="112"/>
                        <a:pt x="0" y="112"/>
                      </a:cubicBezTo>
                    </a:path>
                  </a:pathLst>
                </a:custGeom>
                <a:noFill/>
                <a:ln w="57150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270" name="Rectangle 89"/>
                <p:cNvSpPr>
                  <a:spLocks noChangeArrowheads="1"/>
                </p:cNvSpPr>
                <p:nvPr/>
              </p:nvSpPr>
              <p:spPr bwMode="auto">
                <a:xfrm>
                  <a:off x="1474" y="1888"/>
                  <a:ext cx="544" cy="136"/>
                </a:xfrm>
                <a:prstGeom prst="rect">
                  <a:avLst/>
                </a:prstGeom>
                <a:solidFill>
                  <a:srgbClr val="E1F01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pl-PL" sz="1200">
                      <a:solidFill>
                        <a:schemeClr val="tx1"/>
                      </a:solidFill>
                      <a:latin typeface="Arial" charset="0"/>
                    </a:rPr>
                    <a:t>Głogoczów</a:t>
                  </a:r>
                </a:p>
              </p:txBody>
            </p:sp>
            <p:sp>
              <p:nvSpPr>
                <p:cNvPr id="9271" name="Oval 90"/>
                <p:cNvSpPr>
                  <a:spLocks noChangeArrowheads="1"/>
                </p:cNvSpPr>
                <p:nvPr/>
              </p:nvSpPr>
              <p:spPr bwMode="auto">
                <a:xfrm>
                  <a:off x="2027" y="2000"/>
                  <a:ext cx="82" cy="6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l-PL" sz="1800" b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9272" name="Oval 91"/>
                <p:cNvSpPr>
                  <a:spLocks noChangeArrowheads="1"/>
                </p:cNvSpPr>
                <p:nvPr/>
              </p:nvSpPr>
              <p:spPr bwMode="auto">
                <a:xfrm>
                  <a:off x="2109" y="1469"/>
                  <a:ext cx="117" cy="101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l-PL" sz="1800" b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9273" name="Rectangle 92"/>
                <p:cNvSpPr>
                  <a:spLocks noChangeArrowheads="1"/>
                </p:cNvSpPr>
                <p:nvPr/>
              </p:nvSpPr>
              <p:spPr bwMode="auto">
                <a:xfrm>
                  <a:off x="2245" y="1389"/>
                  <a:ext cx="408" cy="1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pl-PL" sz="1200">
                      <a:solidFill>
                        <a:schemeClr val="tx1"/>
                      </a:solidFill>
                      <a:latin typeface="Arial" charset="0"/>
                    </a:rPr>
                    <a:t>Kraków</a:t>
                  </a:r>
                </a:p>
              </p:txBody>
            </p:sp>
            <p:sp>
              <p:nvSpPr>
                <p:cNvPr id="9274" name="Oval 93"/>
                <p:cNvSpPr>
                  <a:spLocks noChangeArrowheads="1"/>
                </p:cNvSpPr>
                <p:nvPr/>
              </p:nvSpPr>
              <p:spPr bwMode="auto">
                <a:xfrm>
                  <a:off x="2562" y="2659"/>
                  <a:ext cx="61" cy="61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l-PL" sz="1800" b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sp>
              <p:nvSpPr>
                <p:cNvPr id="9275" name="Rectangle 94"/>
                <p:cNvSpPr>
                  <a:spLocks noChangeArrowheads="1"/>
                </p:cNvSpPr>
                <p:nvPr/>
              </p:nvSpPr>
              <p:spPr bwMode="auto">
                <a:xfrm>
                  <a:off x="2653" y="2432"/>
                  <a:ext cx="545" cy="136"/>
                </a:xfrm>
                <a:prstGeom prst="rect">
                  <a:avLst/>
                </a:prstGeom>
                <a:solidFill>
                  <a:srgbClr val="E1F01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pl-PL" sz="1200">
                      <a:solidFill>
                        <a:schemeClr val="tx1"/>
                      </a:solidFill>
                      <a:latin typeface="Arial" charset="0"/>
                    </a:rPr>
                    <a:t>Mszana Dln.</a:t>
                  </a:r>
                </a:p>
              </p:txBody>
            </p:sp>
          </p:grpSp>
          <p:sp>
            <p:nvSpPr>
              <p:cNvPr id="9239" name="Text Box 95"/>
              <p:cNvSpPr txBox="1">
                <a:spLocks noChangeArrowheads="1"/>
              </p:cNvSpPr>
              <p:nvPr/>
            </p:nvSpPr>
            <p:spPr bwMode="auto">
              <a:xfrm>
                <a:off x="3016" y="73"/>
                <a:ext cx="2194" cy="237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800">
                    <a:solidFill>
                      <a:schemeClr val="tx1"/>
                    </a:solidFill>
                    <a:latin typeface="Arial" charset="0"/>
                  </a:rPr>
                  <a:t>Trasy dojazdu do Zakopanego</a:t>
                </a:r>
              </a:p>
            </p:txBody>
          </p:sp>
        </p:grpSp>
        <p:sp>
          <p:nvSpPr>
            <p:cNvPr id="9237" name="Text Box 139"/>
            <p:cNvSpPr txBox="1">
              <a:spLocks noChangeArrowheads="1"/>
            </p:cNvSpPr>
            <p:nvPr/>
          </p:nvSpPr>
          <p:spPr bwMode="auto">
            <a:xfrm>
              <a:off x="2256" y="1296"/>
              <a:ext cx="526" cy="198"/>
            </a:xfrm>
            <a:prstGeom prst="rect">
              <a:avLst/>
            </a:prstGeom>
            <a:solidFill>
              <a:srgbClr val="E1F01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>
                  <a:solidFill>
                    <a:schemeClr val="tx1"/>
                  </a:solidFill>
                  <a:latin typeface="Arial" charset="0"/>
                </a:rPr>
                <a:t>Kraków</a:t>
              </a:r>
            </a:p>
          </p:txBody>
        </p:sp>
      </p:grpSp>
      <p:sp>
        <p:nvSpPr>
          <p:cNvPr id="9219" name="Rectangle 38"/>
          <p:cNvSpPr>
            <a:spLocks noChangeArrowheads="1"/>
          </p:cNvSpPr>
          <p:nvPr/>
        </p:nvSpPr>
        <p:spPr bwMode="auto">
          <a:xfrm>
            <a:off x="304800" y="0"/>
            <a:ext cx="8534400" cy="2057400"/>
          </a:xfrm>
          <a:prstGeom prst="rect">
            <a:avLst/>
          </a:prstGeom>
          <a:solidFill>
            <a:srgbClr val="E1F01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20" name="Rectangle 39"/>
          <p:cNvSpPr>
            <a:spLocks noChangeArrowheads="1"/>
          </p:cNvSpPr>
          <p:nvPr/>
        </p:nvSpPr>
        <p:spPr bwMode="auto">
          <a:xfrm>
            <a:off x="304800" y="152400"/>
            <a:ext cx="471488" cy="698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21" name="Rectangle 40"/>
          <p:cNvSpPr>
            <a:spLocks noChangeArrowheads="1"/>
          </p:cNvSpPr>
          <p:nvPr/>
        </p:nvSpPr>
        <p:spPr bwMode="auto">
          <a:xfrm>
            <a:off x="838200" y="0"/>
            <a:ext cx="7089775" cy="269875"/>
          </a:xfrm>
          <a:prstGeom prst="rect">
            <a:avLst/>
          </a:prstGeom>
          <a:solidFill>
            <a:srgbClr val="E1F0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sz="1200">
                <a:solidFill>
                  <a:schemeClr val="tx1"/>
                </a:solidFill>
                <a:latin typeface="Arial" charset="0"/>
              </a:rPr>
              <a:t>TRASA GŁÓWNA:</a:t>
            </a:r>
            <a:r>
              <a:rPr lang="pl-PL" sz="1200" b="0">
                <a:solidFill>
                  <a:schemeClr val="tx1"/>
                </a:solidFill>
                <a:latin typeface="Arial" charset="0"/>
              </a:rPr>
              <a:t> Kraków  (PAOK) – Myślenice – Skomielna Biała – Rabka – Nowy Targ - Zakopane</a:t>
            </a:r>
          </a:p>
        </p:txBody>
      </p:sp>
      <p:sp>
        <p:nvSpPr>
          <p:cNvPr id="9222" name="Rectangle 41"/>
          <p:cNvSpPr>
            <a:spLocks noChangeArrowheads="1"/>
          </p:cNvSpPr>
          <p:nvPr/>
        </p:nvSpPr>
        <p:spPr bwMode="auto">
          <a:xfrm>
            <a:off x="336550" y="506413"/>
            <a:ext cx="471488" cy="6985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23" name="Rectangle 42"/>
          <p:cNvSpPr>
            <a:spLocks noChangeArrowheads="1"/>
          </p:cNvSpPr>
          <p:nvPr/>
        </p:nvSpPr>
        <p:spPr bwMode="auto">
          <a:xfrm>
            <a:off x="904875" y="234950"/>
            <a:ext cx="7089775" cy="269875"/>
          </a:xfrm>
          <a:prstGeom prst="rect">
            <a:avLst/>
          </a:prstGeom>
          <a:solidFill>
            <a:srgbClr val="E1F0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sz="1200" u="sng">
                <a:solidFill>
                  <a:schemeClr val="tx1"/>
                </a:solidFill>
                <a:latin typeface="Arial" charset="0"/>
              </a:rPr>
              <a:t>Trasy alternatywne ( dla samochodów osobowych )</a:t>
            </a:r>
            <a:r>
              <a:rPr lang="pl-PL" sz="1200" b="0">
                <a:solidFill>
                  <a:schemeClr val="tx1"/>
                </a:solidFill>
                <a:latin typeface="Arial" charset="0"/>
              </a:rPr>
              <a:t>:</a:t>
            </a:r>
          </a:p>
        </p:txBody>
      </p:sp>
      <p:sp>
        <p:nvSpPr>
          <p:cNvPr id="9224" name="Rectangle 43"/>
          <p:cNvSpPr>
            <a:spLocks noChangeArrowheads="1"/>
          </p:cNvSpPr>
          <p:nvPr/>
        </p:nvSpPr>
        <p:spPr bwMode="auto">
          <a:xfrm>
            <a:off x="879475" y="460375"/>
            <a:ext cx="7089775" cy="269875"/>
          </a:xfrm>
          <a:prstGeom prst="rect">
            <a:avLst/>
          </a:prstGeom>
          <a:solidFill>
            <a:srgbClr val="E1F0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sz="1200" b="0">
                <a:solidFill>
                  <a:schemeClr val="tx1"/>
                </a:solidFill>
                <a:latin typeface="Arial" charset="0"/>
              </a:rPr>
              <a:t>Kraków  (PAOK) –Wieliczka – DW 964 – Dobczyce – Kasina Wlk.- DK 28 – Mszana Dln.- Rabka – DK7</a:t>
            </a:r>
          </a:p>
        </p:txBody>
      </p:sp>
      <p:sp>
        <p:nvSpPr>
          <p:cNvPr id="9225" name="Rectangle 44"/>
          <p:cNvSpPr>
            <a:spLocks noChangeArrowheads="1"/>
          </p:cNvSpPr>
          <p:nvPr/>
        </p:nvSpPr>
        <p:spPr bwMode="auto">
          <a:xfrm>
            <a:off x="349250" y="735013"/>
            <a:ext cx="471488" cy="6985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26" name="Rectangle 45"/>
          <p:cNvSpPr>
            <a:spLocks noChangeArrowheads="1"/>
          </p:cNvSpPr>
          <p:nvPr/>
        </p:nvSpPr>
        <p:spPr bwMode="auto">
          <a:xfrm>
            <a:off x="904875" y="676275"/>
            <a:ext cx="7089775" cy="269875"/>
          </a:xfrm>
          <a:prstGeom prst="rect">
            <a:avLst/>
          </a:prstGeom>
          <a:solidFill>
            <a:srgbClr val="E1F0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sz="1200" b="0">
                <a:solidFill>
                  <a:schemeClr val="tx1"/>
                </a:solidFill>
                <a:latin typeface="Arial" charset="0"/>
              </a:rPr>
              <a:t>Rabka DK7 –Jabłonka – DW 957 – Czarny Dunajec – DW 958 Zakopane</a:t>
            </a:r>
          </a:p>
        </p:txBody>
      </p:sp>
      <p:sp>
        <p:nvSpPr>
          <p:cNvPr id="9227" name="Rectangle 46"/>
          <p:cNvSpPr>
            <a:spLocks noChangeArrowheads="1"/>
          </p:cNvSpPr>
          <p:nvPr/>
        </p:nvSpPr>
        <p:spPr bwMode="auto">
          <a:xfrm>
            <a:off x="336550" y="989013"/>
            <a:ext cx="471488" cy="6985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28" name="Rectangle 47"/>
          <p:cNvSpPr>
            <a:spLocks noChangeArrowheads="1"/>
          </p:cNvSpPr>
          <p:nvPr/>
        </p:nvSpPr>
        <p:spPr bwMode="auto">
          <a:xfrm>
            <a:off x="904875" y="896938"/>
            <a:ext cx="7089775" cy="269875"/>
          </a:xfrm>
          <a:prstGeom prst="rect">
            <a:avLst/>
          </a:prstGeom>
          <a:solidFill>
            <a:srgbClr val="E1F0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sz="1200" b="0">
                <a:solidFill>
                  <a:schemeClr val="tx1"/>
                </a:solidFill>
                <a:latin typeface="Arial" charset="0"/>
              </a:rPr>
              <a:t>Rabka DW 958 – Czarny Dunajec – DW 958 Zakopane</a:t>
            </a:r>
          </a:p>
        </p:txBody>
      </p:sp>
      <p:sp>
        <p:nvSpPr>
          <p:cNvPr id="9229" name="Rectangle 48"/>
          <p:cNvSpPr>
            <a:spLocks noChangeArrowheads="1"/>
          </p:cNvSpPr>
          <p:nvPr/>
        </p:nvSpPr>
        <p:spPr bwMode="auto">
          <a:xfrm>
            <a:off x="349250" y="1204913"/>
            <a:ext cx="471488" cy="69850"/>
          </a:xfrm>
          <a:prstGeom prst="rect">
            <a:avLst/>
          </a:prstGeom>
          <a:solidFill>
            <a:srgbClr val="6600FF"/>
          </a:solidFill>
          <a:ln w="9525">
            <a:solidFill>
              <a:srgbClr val="66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30" name="Rectangle 49"/>
          <p:cNvSpPr>
            <a:spLocks noChangeArrowheads="1"/>
          </p:cNvSpPr>
          <p:nvPr/>
        </p:nvSpPr>
        <p:spPr bwMode="auto">
          <a:xfrm>
            <a:off x="917575" y="1112838"/>
            <a:ext cx="7089775" cy="269875"/>
          </a:xfrm>
          <a:prstGeom prst="rect">
            <a:avLst/>
          </a:prstGeom>
          <a:solidFill>
            <a:srgbClr val="E1F0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sz="1200" b="0">
                <a:solidFill>
                  <a:schemeClr val="tx1"/>
                </a:solidFill>
                <a:latin typeface="Arial" charset="0"/>
              </a:rPr>
              <a:t>Kraków  (PAOK) – DK7 –Głogoczów – DK 52- Wadowice- DK28 Sucha Beskidzka- Skomielna Biała- DK7 </a:t>
            </a:r>
          </a:p>
        </p:txBody>
      </p:sp>
      <p:sp>
        <p:nvSpPr>
          <p:cNvPr id="9231" name="Rectangle 50"/>
          <p:cNvSpPr>
            <a:spLocks noChangeArrowheads="1"/>
          </p:cNvSpPr>
          <p:nvPr/>
        </p:nvSpPr>
        <p:spPr bwMode="auto">
          <a:xfrm>
            <a:off x="381000" y="1524000"/>
            <a:ext cx="471488" cy="6985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32" name="Rectangle 51"/>
          <p:cNvSpPr>
            <a:spLocks noChangeArrowheads="1"/>
          </p:cNvSpPr>
          <p:nvPr/>
        </p:nvSpPr>
        <p:spPr bwMode="auto">
          <a:xfrm>
            <a:off x="990600" y="1447800"/>
            <a:ext cx="7088188" cy="269875"/>
          </a:xfrm>
          <a:prstGeom prst="rect">
            <a:avLst/>
          </a:prstGeom>
          <a:solidFill>
            <a:srgbClr val="E1F0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sz="1200" b="0">
                <a:solidFill>
                  <a:schemeClr val="tx1"/>
                </a:solidFill>
                <a:latin typeface="Arial" charset="0"/>
              </a:rPr>
              <a:t>A4 – Chrzanów – DW933 – Oświęcim DK 44 – Zator DK 44 i DK28 Wadowice- DK28 Sucha Beskidzka</a:t>
            </a:r>
          </a:p>
          <a:p>
            <a:r>
              <a:rPr lang="pl-PL" sz="1200" b="0">
                <a:solidFill>
                  <a:schemeClr val="tx1"/>
                </a:solidFill>
                <a:latin typeface="Arial" charset="0"/>
              </a:rPr>
              <a:t>- Skomielna Biała- DK7</a:t>
            </a:r>
            <a:r>
              <a:rPr lang="pl-PL" sz="1000" b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9233" name="Rectangle 52"/>
          <p:cNvSpPr>
            <a:spLocks noChangeArrowheads="1"/>
          </p:cNvSpPr>
          <p:nvPr/>
        </p:nvSpPr>
        <p:spPr bwMode="auto">
          <a:xfrm>
            <a:off x="381000" y="1828800"/>
            <a:ext cx="471488" cy="6985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34" name="Rectangle 53"/>
          <p:cNvSpPr>
            <a:spLocks noChangeArrowheads="1"/>
          </p:cNvSpPr>
          <p:nvPr/>
        </p:nvSpPr>
        <p:spPr bwMode="auto">
          <a:xfrm>
            <a:off x="914400" y="1752600"/>
            <a:ext cx="7089775" cy="269875"/>
          </a:xfrm>
          <a:prstGeom prst="rect">
            <a:avLst/>
          </a:prstGeom>
          <a:solidFill>
            <a:srgbClr val="E1F0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sz="1200" b="0">
                <a:solidFill>
                  <a:schemeClr val="tx1"/>
                </a:solidFill>
                <a:latin typeface="Arial" charset="0"/>
              </a:rPr>
              <a:t>Tarnów DK4 – Brzesko DK75- Nowy Sącz DW 969 – Nowy Targ DK49 – Bukowina Tatrzańska DW 960</a:t>
            </a:r>
          </a:p>
        </p:txBody>
      </p:sp>
      <p:sp>
        <p:nvSpPr>
          <p:cNvPr id="9235" name="Text Box 56"/>
          <p:cNvSpPr txBox="1">
            <a:spLocks noChangeArrowheads="1"/>
          </p:cNvSpPr>
          <p:nvPr/>
        </p:nvSpPr>
        <p:spPr bwMode="auto">
          <a:xfrm>
            <a:off x="4787900" y="6096000"/>
            <a:ext cx="4356100" cy="2841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200">
                <a:solidFill>
                  <a:schemeClr val="tx1"/>
                </a:solidFill>
                <a:latin typeface="Arial" charset="0"/>
              </a:rPr>
              <a:t>TRASY GŁÓWNE I ALTERNATYWNE DO ZAKOPANEGO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2636838"/>
            <a:ext cx="8229600" cy="1143000"/>
          </a:xfrm>
        </p:spPr>
        <p:txBody>
          <a:bodyPr/>
          <a:lstStyle/>
          <a:p>
            <a:pPr eaLnBrk="1" hangingPunct="1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Porady dla kierujących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4022725"/>
            <a:ext cx="16557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33388" y="1196975"/>
            <a:ext cx="8351837" cy="5140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2400" b="1" i="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Najprostsze sposoby bezpiecznego podróżowania:</a:t>
            </a:r>
            <a:endParaRPr lang="pl-PL" sz="2400" b="1" i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l-PL" sz="1600" b="1" i="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l-PL" sz="1800" b="1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Pamiętajmy, że prędkość dopuszczalna w czasie trudnych warunków atmosferycznych, nie zawsze jest prędkością bezpieczną!</a:t>
            </a:r>
            <a:endParaRPr lang="pl-PL" sz="180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l-PL" sz="16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1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Dlatego należy dostosować prędkość do panujących </a:t>
            </a:r>
          </a:p>
          <a:p>
            <a:pPr algn="ctr">
              <a:defRPr/>
            </a:pPr>
            <a:r>
              <a:rPr lang="pl-PL" sz="1800" b="1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warunków na drodze.</a:t>
            </a:r>
          </a:p>
          <a:p>
            <a:pPr>
              <a:defRPr/>
            </a:pPr>
            <a:endParaRPr lang="pl-PL" sz="1800" i="0" dirty="0">
              <a:solidFill>
                <a:srgbClr val="2106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należy wyjeżdżać w drogę będąc zmęczonym lub niewyspanym. Jazda  spowoduje, jeszcze większą senność.</a:t>
            </a:r>
          </a:p>
          <a:p>
            <a:pPr>
              <a:defRPr/>
            </a:pPr>
            <a:endParaRPr lang="pl-PL" sz="11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l-PL" sz="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Zwracanie szczególnej uwagi na pieszych, głównie dzieci i osoby starsze poruszające się </a:t>
            </a:r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pl-PL" sz="16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drogach.</a:t>
            </a:r>
          </a:p>
          <a:p>
            <a:pPr>
              <a:defRPr/>
            </a:pPr>
            <a:endParaRPr lang="pl-PL" sz="12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Zapięcie pasów bezpieczeństwa przez wszystkich podróżujących pojazdem                               i przewożenie dzieci w fotelikach ochronnych (w razie jakiegokolwiek zdarzenia drogowego uratują życie i zdrowie). </a:t>
            </a:r>
          </a:p>
          <a:p>
            <a:pPr>
              <a:defRPr/>
            </a:pPr>
            <a:endParaRPr lang="pl-PL" sz="11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 żadnym pozorem nie wolno wsiadać za kierownicę po wypiciu jakiejkolwiek ilości alkoholu. Nie warto narażać siebie i innych na niebezpieczeństwo.</a:t>
            </a:r>
            <a:br>
              <a:rPr lang="pl-PL" sz="16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16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blon2.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Szablon2.</Template>
  <TotalTime>582</TotalTime>
  <Words>935</Words>
  <Application>Microsoft Office PowerPoint</Application>
  <PresentationFormat>Pokaz na ekranie (4:3)</PresentationFormat>
  <Paragraphs>151</Paragraphs>
  <Slides>13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Szablon2.</vt:lpstr>
      <vt:lpstr>Prezentacja programu PowerPoint</vt:lpstr>
      <vt:lpstr>Program Pucharu Świata Zakopane 2019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Porady dla kierujących</vt:lpstr>
      <vt:lpstr>Prezentacja programu PowerPoint</vt:lpstr>
      <vt:lpstr>Przed wyjazdem</vt:lpstr>
      <vt:lpstr>Prezentacja programu PowerPoint</vt:lpstr>
      <vt:lpstr>Utrudnienia na małopolskich drogach</vt:lpstr>
      <vt:lpstr>Prezentacja programu PowerPoint</vt:lpstr>
    </vt:vector>
  </TitlesOfParts>
  <Company>KWP w KRAKOWIE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Janusz.Nowobilski</dc:creator>
  <cp:lastModifiedBy>Wróbel Wojciech</cp:lastModifiedBy>
  <cp:revision>52</cp:revision>
  <dcterms:created xsi:type="dcterms:W3CDTF">2013-01-09T09:43:06Z</dcterms:created>
  <dcterms:modified xsi:type="dcterms:W3CDTF">2019-01-15T12:07:40Z</dcterms:modified>
</cp:coreProperties>
</file>